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2" r:id="rId2"/>
    <p:sldId id="289" r:id="rId3"/>
    <p:sldId id="286" r:id="rId4"/>
    <p:sldId id="288" r:id="rId5"/>
    <p:sldId id="277" r:id="rId6"/>
    <p:sldId id="256" r:id="rId7"/>
    <p:sldId id="257" r:id="rId8"/>
    <p:sldId id="290" r:id="rId9"/>
    <p:sldId id="258" r:id="rId10"/>
    <p:sldId id="259" r:id="rId11"/>
    <p:sldId id="273" r:id="rId12"/>
    <p:sldId id="260" r:id="rId13"/>
    <p:sldId id="262" r:id="rId14"/>
    <p:sldId id="291" r:id="rId15"/>
    <p:sldId id="263" r:id="rId16"/>
    <p:sldId id="264" r:id="rId17"/>
    <p:sldId id="265" r:id="rId18"/>
    <p:sldId id="266" r:id="rId19"/>
    <p:sldId id="292" r:id="rId20"/>
    <p:sldId id="274" r:id="rId21"/>
    <p:sldId id="267" r:id="rId22"/>
    <p:sldId id="278" r:id="rId23"/>
    <p:sldId id="279" r:id="rId24"/>
    <p:sldId id="293" r:id="rId25"/>
    <p:sldId id="281" r:id="rId26"/>
    <p:sldId id="280" r:id="rId27"/>
    <p:sldId id="282" r:id="rId28"/>
    <p:sldId id="283" r:id="rId29"/>
    <p:sldId id="294" r:id="rId30"/>
    <p:sldId id="284" r:id="rId31"/>
    <p:sldId id="285" r:id="rId32"/>
    <p:sldId id="276"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4F08D-CA76-429C-AFF3-21F51A9B77D0}" type="datetimeFigureOut">
              <a:rPr lang="en-US" smtClean="0"/>
              <a:pPr/>
              <a:t>7/8/2022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F3BA3-747F-4902-ABEE-9C73DC9DED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729d97241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8729d9724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729d97241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8729d9724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8729d97241_0_9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8729d97241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7F3BA3-747F-4902-ABEE-9C73DC9DED00}" type="slidenum">
              <a:rPr lang="en-US" smtClean="0"/>
              <a:pPr/>
              <a:t>29</a:t>
            </a:fld>
            <a:endParaRPr lang="en-US"/>
          </a:p>
        </p:txBody>
      </p:sp>
    </p:spTree>
    <p:extLst>
      <p:ext uri="{BB962C8B-B14F-4D97-AF65-F5344CB8AC3E}">
        <p14:creationId xmlns:p14="http://schemas.microsoft.com/office/powerpoint/2010/main" val="41539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7F3BA3-747F-4902-ABEE-9C73DC9DED00}"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2837E0-DD50-4159-B800-77D653977D1E}"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2837E0-DD50-4159-B800-77D653977D1E}"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837E0-DD50-4159-B800-77D653977D1E}"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837E0-DD50-4159-B800-77D653977D1E}"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837E0-DD50-4159-B800-77D653977D1E}"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837E0-DD50-4159-B800-77D653977D1E}"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37E0-DD50-4159-B800-77D653977D1E}"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EC58E-56DC-434C-9AA7-3D4A582CDB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user\Downloads\Th&#237;%20nghi&#7879;m%20kh&#7843;o%20s&#225;t%20&#7843;nh%20c&#7911;a%20m&#7897;t%20v&#7853;t%20t&#7841;o%20b&#7903;i%20g&#432;&#417;ng%20ph&#7859;ng%201..m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ckground trái tim"/>
          <p:cNvPicPr>
            <a:picLocks noChangeAspect="1" noChangeArrowheads="1"/>
          </p:cNvPicPr>
          <p:nvPr/>
        </p:nvPicPr>
        <p:blipFill>
          <a:blip r:embed="rId2"/>
          <a:srcRect/>
          <a:stretch>
            <a:fillRect/>
          </a:stretch>
        </p:blipFill>
        <p:spPr bwMode="auto">
          <a:xfrm>
            <a:off x="0" y="0"/>
            <a:ext cx="9171963" cy="6858000"/>
          </a:xfrm>
          <a:prstGeom prst="rect">
            <a:avLst/>
          </a:prstGeom>
          <a:noFill/>
        </p:spPr>
      </p:pic>
      <p:sp>
        <p:nvSpPr>
          <p:cNvPr id="3" name="TextBox 2">
            <a:extLst/>
          </p:cNvPr>
          <p:cNvSpPr txBox="1"/>
          <p:nvPr/>
        </p:nvSpPr>
        <p:spPr>
          <a:xfrm>
            <a:off x="0" y="609600"/>
            <a:ext cx="9144000" cy="3416320"/>
          </a:xfrm>
          <a:prstGeom prst="rect">
            <a:avLst/>
          </a:prstGeom>
          <a:noFill/>
        </p:spPr>
        <p:txBody>
          <a:bodyPr wrap="square">
            <a:spAutoFit/>
          </a:bodyPr>
          <a:lstStyle/>
          <a:p>
            <a:pPr algn="ctr">
              <a:defRPr/>
            </a:pPr>
            <a:r>
              <a:rPr lang="en-US" sz="7200" b="1" dirty="0">
                <a:solidFill>
                  <a:srgbClr val="002060"/>
                </a:solidFill>
                <a:latin typeface="Times New Roman" pitchFamily="18" charset="0"/>
                <a:cs typeface="Times New Roman" pitchFamily="18" charset="0"/>
              </a:rPr>
              <a:t>CHÀO MỪNG CÁC THẦY CÔ ĐẾN </a:t>
            </a:r>
            <a:r>
              <a:rPr lang="en-US" sz="7200" b="1" dirty="0" smtClean="0">
                <a:solidFill>
                  <a:srgbClr val="002060"/>
                </a:solidFill>
                <a:latin typeface="Times New Roman" pitchFamily="18" charset="0"/>
                <a:cs typeface="Times New Roman" pitchFamily="18" charset="0"/>
              </a:rPr>
              <a:t>DỰ</a:t>
            </a:r>
            <a:r>
              <a:rPr lang="vi-VN" sz="7200" b="1" dirty="0" smtClean="0">
                <a:solidFill>
                  <a:srgbClr val="002060"/>
                </a:solidFill>
                <a:latin typeface="Times New Roman" pitchFamily="18" charset="0"/>
                <a:cs typeface="Times New Roman" pitchFamily="18" charset="0"/>
              </a:rPr>
              <a:t> </a:t>
            </a:r>
            <a:r>
              <a:rPr lang="en-US" sz="7200" b="1" dirty="0" smtClean="0">
                <a:solidFill>
                  <a:srgbClr val="002060"/>
                </a:solidFill>
                <a:latin typeface="Times New Roman" pitchFamily="18" charset="0"/>
                <a:cs typeface="Times New Roman" pitchFamily="18" charset="0"/>
              </a:rPr>
              <a:t>GIỜ </a:t>
            </a:r>
            <a:endParaRPr lang="en-US" sz="7200" b="1" dirty="0">
              <a:solidFill>
                <a:srgbClr val="002060"/>
              </a:solidFill>
              <a:latin typeface="Times New Roman" pitchFamily="18" charset="0"/>
              <a:cs typeface="Times New Roman" pitchFamily="18" charset="0"/>
            </a:endParaRPr>
          </a:p>
        </p:txBody>
      </p:sp>
      <p:sp>
        <p:nvSpPr>
          <p:cNvPr id="4" name="Rectangle 3"/>
          <p:cNvSpPr/>
          <p:nvPr/>
        </p:nvSpPr>
        <p:spPr>
          <a:xfrm>
            <a:off x="533400" y="5029200"/>
            <a:ext cx="7848600" cy="1107996"/>
          </a:xfrm>
          <a:prstGeom prst="rect">
            <a:avLst/>
          </a:prstGeom>
        </p:spPr>
        <p:txBody>
          <a:bodyPr wrap="square">
            <a:spAutoFit/>
          </a:bodyPr>
          <a:lstStyle/>
          <a:p>
            <a:pPr algn="ctr"/>
            <a:r>
              <a:rPr lang="en-US" sz="6600" b="1" dirty="0" smtClean="0">
                <a:solidFill>
                  <a:srgbClr val="002060"/>
                </a:solidFill>
                <a:latin typeface="Times New Roman" pitchFamily="18" charset="0"/>
              </a:rPr>
              <a:t>MÔN</a:t>
            </a:r>
            <a:r>
              <a:rPr lang="en-US" sz="6600" dirty="0" smtClean="0">
                <a:solidFill>
                  <a:srgbClr val="002060"/>
                </a:solidFill>
                <a:latin typeface="Times New Roman" pitchFamily="18" charset="0"/>
              </a:rPr>
              <a:t>:</a:t>
            </a:r>
            <a:r>
              <a:rPr lang="vi-VN" sz="6600" b="1" dirty="0" smtClean="0">
                <a:solidFill>
                  <a:srgbClr val="002060"/>
                </a:solidFill>
                <a:latin typeface="Times New Roman" pitchFamily="18" charset="0"/>
              </a:rPr>
              <a:t>KHTN 7</a:t>
            </a:r>
            <a:endParaRPr lang="en-US" sz="6600" dirty="0">
              <a:solidFill>
                <a:srgbClr val="002060"/>
              </a:solidFill>
            </a:endParaRPr>
          </a:p>
        </p:txBody>
      </p:sp>
      <p:sp>
        <p:nvSpPr>
          <p:cNvPr id="2" name="Rectangle 1"/>
          <p:cNvSpPr/>
          <p:nvPr/>
        </p:nvSpPr>
        <p:spPr>
          <a:xfrm flipH="1">
            <a:off x="152400" y="5715000"/>
            <a:ext cx="990600" cy="422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anose="02020603050405020304" pitchFamily="18" charset="0"/>
                <a:cs typeface="Times New Roman" panose="02020603050405020304" pitchFamily="18" charset="0"/>
              </a:rPr>
              <a:t>ST</a:t>
            </a:r>
            <a:endParaRPr lang="en-US" sz="2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ảnh background sắc màu sặc sỡ"/>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3" name="Rectangle 2"/>
          <p:cNvSpPr/>
          <p:nvPr/>
        </p:nvSpPr>
        <p:spPr>
          <a:xfrm>
            <a:off x="0" y="0"/>
            <a:ext cx="4818627" cy="646331"/>
          </a:xfrm>
          <a:prstGeom prst="rect">
            <a:avLst/>
          </a:prstGeom>
        </p:spPr>
        <p:txBody>
          <a:bodyPr wrap="none">
            <a:spAutoFit/>
          </a:bodyPr>
          <a:lstStyle/>
          <a:p>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Thí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nghiệm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kiểm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tra</a:t>
            </a:r>
            <a:r>
              <a:rPr lang="en-US" sz="3600" b="1"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Rectangle 3"/>
          <p:cNvSpPr/>
          <p:nvPr/>
        </p:nvSpPr>
        <p:spPr>
          <a:xfrm>
            <a:off x="0" y="533400"/>
            <a:ext cx="1992853" cy="646331"/>
          </a:xfrm>
          <a:prstGeom prst="rect">
            <a:avLst/>
          </a:prstGeom>
        </p:spPr>
        <p:txBody>
          <a:bodyPr wrap="none">
            <a:spAutoFit/>
          </a:bodyPr>
          <a:lstStyle/>
          <a:p>
            <a:r>
              <a:rPr lang="en-US" sz="3600" b="1" dirty="0" err="1" smtClean="0">
                <a:solidFill>
                  <a:srgbClr val="FF0000"/>
                </a:solidFill>
                <a:latin typeface="Times New Roman" pitchFamily="18" charset="0"/>
                <a:cs typeface="Times New Roman" pitchFamily="18" charset="0"/>
              </a:rPr>
              <a:t>Dụng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cụ</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pic>
        <p:nvPicPr>
          <p:cNvPr id="12290" name="Picture 2" descr="https://hoc24.vn/source/KHTN%207-%20Quy%C3%AAn/Ch%C6%B0%C6%A1ng%20V/TN.png"/>
          <p:cNvPicPr>
            <a:picLocks noChangeAspect="1" noChangeArrowheads="1"/>
          </p:cNvPicPr>
          <p:nvPr/>
        </p:nvPicPr>
        <p:blipFill>
          <a:blip r:embed="rId3" cstate="print"/>
          <a:srcRect/>
          <a:stretch>
            <a:fillRect/>
          </a:stretch>
        </p:blipFill>
        <p:spPr bwMode="auto">
          <a:xfrm>
            <a:off x="4191000" y="533400"/>
            <a:ext cx="4953000" cy="2895600"/>
          </a:xfrm>
          <a:prstGeom prst="rect">
            <a:avLst/>
          </a:prstGeom>
          <a:noFill/>
        </p:spPr>
      </p:pic>
      <p:sp>
        <p:nvSpPr>
          <p:cNvPr id="6" name="Rectangle 5"/>
          <p:cNvSpPr/>
          <p:nvPr/>
        </p:nvSpPr>
        <p:spPr>
          <a:xfrm>
            <a:off x="0" y="1219200"/>
            <a:ext cx="4343400" cy="1754326"/>
          </a:xfrm>
          <a:prstGeom prst="rect">
            <a:avLst/>
          </a:prstGeom>
        </p:spPr>
        <p:txBody>
          <a:bodyPr wrap="square">
            <a:spAutoFit/>
          </a:bodyPr>
          <a:lstStyle/>
          <a:p>
            <a:r>
              <a:rPr lang="vi-VN" sz="3600" dirty="0" smtClean="0">
                <a:solidFill>
                  <a:srgbClr val="0070C0"/>
                </a:solidFill>
                <a:latin typeface="Times New Roman" pitchFamily="18" charset="0"/>
                <a:cs typeface="Times New Roman" pitchFamily="18" charset="0"/>
              </a:rPr>
              <a:t>Một tấm kính mỏng, phẳng thay cho gương phẳng</a:t>
            </a:r>
            <a:endParaRPr lang="vi-VN" sz="3600" dirty="0">
              <a:solidFill>
                <a:srgbClr val="0070C0"/>
              </a:solidFill>
              <a:latin typeface="Times New Roman" pitchFamily="18" charset="0"/>
              <a:cs typeface="Times New Roman" pitchFamily="18" charset="0"/>
            </a:endParaRPr>
          </a:p>
        </p:txBody>
      </p:sp>
      <p:sp>
        <p:nvSpPr>
          <p:cNvPr id="7" name="Rectangle 6"/>
          <p:cNvSpPr/>
          <p:nvPr/>
        </p:nvSpPr>
        <p:spPr>
          <a:xfrm>
            <a:off x="0" y="3048000"/>
            <a:ext cx="4570482" cy="646331"/>
          </a:xfrm>
          <a:prstGeom prst="rect">
            <a:avLst/>
          </a:prstGeom>
        </p:spPr>
        <p:txBody>
          <a:bodyPr wrap="none">
            <a:spAutoFit/>
          </a:bodyPr>
          <a:lstStyle/>
          <a:p>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sp>
        <p:nvSpPr>
          <p:cNvPr id="8" name="Rectangle 7"/>
          <p:cNvSpPr/>
          <p:nvPr/>
        </p:nvSpPr>
        <p:spPr>
          <a:xfrm>
            <a:off x="0" y="3657600"/>
            <a:ext cx="7975260" cy="646331"/>
          </a:xfrm>
          <a:prstGeom prst="rect">
            <a:avLst/>
          </a:prstGeom>
        </p:spPr>
        <p:txBody>
          <a:bodyPr wrap="none">
            <a:spAutoFit/>
          </a:bodyPr>
          <a:lstStyle/>
          <a:p>
            <a:r>
              <a:rPr lang="vi-VN" sz="3600" dirty="0" smtClean="0">
                <a:latin typeface="Times New Roman" pitchFamily="18" charset="0"/>
                <a:cs typeface="Times New Roman" pitchFamily="18" charset="0"/>
              </a:rPr>
              <a:t>Thước đo có ĐCNN tới mm, tờ giấy trắng</a:t>
            </a:r>
            <a:endParaRPr lang="vi-VN" sz="3600" dirty="0">
              <a:latin typeface="Times New Roman" pitchFamily="18" charset="0"/>
              <a:cs typeface="Times New Roman" pitchFamily="18" charset="0"/>
            </a:endParaRPr>
          </a:p>
        </p:txBody>
      </p:sp>
      <p:sp>
        <p:nvSpPr>
          <p:cNvPr id="10" name="Cloud Callout 9"/>
          <p:cNvSpPr/>
          <p:nvPr/>
        </p:nvSpPr>
        <p:spPr>
          <a:xfrm>
            <a:off x="0" y="4267200"/>
            <a:ext cx="9144000" cy="2590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Hãy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nghĩ</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làm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thí</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nghiệm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để</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kiểm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xem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ảnh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của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vật</a:t>
            </a:r>
            <a:r>
              <a:rPr lang="en-US" sz="3200" b="1" dirty="0" smtClean="0">
                <a:solidFill>
                  <a:srgbClr val="C00000"/>
                </a:solidFill>
                <a:latin typeface="Times New Roman" pitchFamily="18" charset="0"/>
                <a:cs typeface="Times New Roman" pitchFamily="18" charset="0"/>
              </a:rPr>
              <a:t> qua </a:t>
            </a:r>
            <a:r>
              <a:rPr lang="en-US" sz="3200" b="1" dirty="0" err="1" smtClean="0">
                <a:solidFill>
                  <a:srgbClr val="C00000"/>
                </a:solidFill>
                <a:latin typeface="Times New Roman" pitchFamily="18" charset="0"/>
                <a:cs typeface="Times New Roman" pitchFamily="18" charset="0"/>
              </a:rPr>
              <a:t>gương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phẳng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có</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được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trên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màn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chắn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không</a:t>
            </a:r>
            <a:r>
              <a:rPr lang="en-US" sz="3200" b="1" dirty="0" smtClean="0">
                <a:solidFill>
                  <a:srgbClr val="C00000"/>
                </a:solidFill>
                <a:latin typeface="Times New Roman" pitchFamily="18" charset="0"/>
                <a:cs typeface="Times New Roman" pitchFamily="18" charset="0"/>
              </a:rPr>
              <a:t>.</a:t>
            </a:r>
            <a:r>
              <a:rPr lang="vi-VN" sz="3200" b="1" i="1" dirty="0" smtClean="0">
                <a:solidFill>
                  <a:srgbClr val="C00000"/>
                </a:solidFill>
                <a:latin typeface="Times New Roman" pitchFamily="18" charset="0"/>
                <a:cs typeface="Times New Roman" pitchFamily="18" charset="0"/>
              </a:rPr>
              <a:t> </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linds(horizontal)">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0" fill="hold"/>
                                        <p:tgtEl>
                                          <p:spTgt spid="6"/>
                                        </p:tgtEl>
                                        <p:attrNameLst>
                                          <p:attrName>ppt_x</p:attrName>
                                        </p:attrNameLst>
                                      </p:cBhvr>
                                      <p:tavLst>
                                        <p:tav tm="0">
                                          <p:val>
                                            <p:strVal val="#ppt_x"/>
                                          </p:val>
                                        </p:tav>
                                        <p:tav tm="100000">
                                          <p:val>
                                            <p:strVal val="#ppt_x"/>
                                          </p:val>
                                        </p:tav>
                                      </p:tavLst>
                                    </p:anim>
                                    <p:anim calcmode="lin" valueType="num">
                                      <p:cBhvr additive="base">
                                        <p:cTn id="2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linds(horizont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hí nghiệm khảo sát ảnh của một vật tạo bởi gương phẳng 1..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ckground đỏ đẹp"/>
          <p:cNvPicPr>
            <a:picLocks noChangeAspect="1" noChangeArrowheads="1"/>
          </p:cNvPicPr>
          <p:nvPr/>
        </p:nvPicPr>
        <p:blipFill>
          <a:blip r:embed="rId2"/>
          <a:srcRect/>
          <a:stretch>
            <a:fillRect/>
          </a:stretch>
        </p:blipFill>
        <p:spPr bwMode="auto">
          <a:xfrm>
            <a:off x="0" y="0"/>
            <a:ext cx="9144000" cy="6877050"/>
          </a:xfrm>
          <a:prstGeom prst="rect">
            <a:avLst/>
          </a:prstGeom>
          <a:noFill/>
        </p:spPr>
      </p:pic>
      <p:sp>
        <p:nvSpPr>
          <p:cNvPr id="3" name="Rectangle 2"/>
          <p:cNvSpPr/>
          <p:nvPr/>
        </p:nvSpPr>
        <p:spPr>
          <a:xfrm>
            <a:off x="0" y="381000"/>
            <a:ext cx="1890261" cy="646331"/>
          </a:xfrm>
          <a:prstGeom prst="rect">
            <a:avLst/>
          </a:prstGeom>
        </p:spPr>
        <p:txBody>
          <a:bodyPr wrap="none">
            <a:spAutoFit/>
          </a:bodyPr>
          <a:lstStyle/>
          <a:p>
            <a:r>
              <a:rPr lang="en-US" sz="3600" dirty="0" err="1" smtClean="0">
                <a:solidFill>
                  <a:schemeClr val="bg1"/>
                </a:solidFill>
                <a:latin typeface="Times New Roman" pitchFamily="18" charset="0"/>
                <a:cs typeface="Times New Roman" pitchFamily="18" charset="0"/>
              </a:rPr>
              <a:t>Kết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luận</a:t>
            </a:r>
            <a:r>
              <a:rPr lang="en-US" sz="3600" dirty="0" smtClean="0">
                <a:solidFill>
                  <a:schemeClr val="bg1"/>
                </a:solidFill>
                <a:latin typeface="Times New Roman" pitchFamily="18" charset="0"/>
                <a:cs typeface="Times New Roman" pitchFamily="18" charset="0"/>
              </a:rPr>
              <a:t>:</a:t>
            </a:r>
            <a:endParaRPr lang="en-US" sz="3600" dirty="0">
              <a:solidFill>
                <a:schemeClr val="bg1"/>
              </a:solidFill>
              <a:latin typeface="Times New Roman" pitchFamily="18" charset="0"/>
              <a:cs typeface="Times New Roman" pitchFamily="18" charset="0"/>
            </a:endParaRPr>
          </a:p>
        </p:txBody>
      </p:sp>
      <p:sp>
        <p:nvSpPr>
          <p:cNvPr id="4" name="Rectangle 3"/>
          <p:cNvSpPr/>
          <p:nvPr/>
        </p:nvSpPr>
        <p:spPr>
          <a:xfrm>
            <a:off x="0" y="1447800"/>
            <a:ext cx="7263527" cy="646331"/>
          </a:xfrm>
          <a:prstGeom prst="rect">
            <a:avLst/>
          </a:prstGeom>
        </p:spPr>
        <p:txBody>
          <a:bodyPr wrap="non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Độ</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lớn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của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ảnh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bằng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độ</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lớn</a:t>
            </a:r>
            <a:r>
              <a:rPr lang="vi-VN" sz="3600" dirty="0" smtClean="0">
                <a:solidFill>
                  <a:schemeClr val="bg1"/>
                </a:solidFill>
                <a:latin typeface="Times New Roman" pitchFamily="18" charset="0"/>
                <a:cs typeface="Times New Roman" pitchFamily="18" charset="0"/>
              </a:rPr>
              <a:t> của vật</a:t>
            </a:r>
            <a:r>
              <a:rPr lang="en-US" sz="3600" dirty="0" smtClean="0">
                <a:solidFill>
                  <a:schemeClr val="bg1"/>
                </a:solidFill>
                <a:latin typeface="Times New Roman" pitchFamily="18" charset="0"/>
                <a:cs typeface="Times New Roman" pitchFamily="18" charset="0"/>
              </a:rPr>
              <a:t> </a:t>
            </a:r>
            <a:endParaRPr lang="en-US" sz="3600" dirty="0">
              <a:solidFill>
                <a:schemeClr val="bg1"/>
              </a:solidFill>
              <a:latin typeface="Times New Roman" pitchFamily="18" charset="0"/>
              <a:cs typeface="Times New Roman" pitchFamily="18" charset="0"/>
            </a:endParaRPr>
          </a:p>
        </p:txBody>
      </p:sp>
      <p:sp>
        <p:nvSpPr>
          <p:cNvPr id="5" name="Rectangle 4"/>
          <p:cNvSpPr/>
          <p:nvPr/>
        </p:nvSpPr>
        <p:spPr>
          <a:xfrm>
            <a:off x="0" y="2286000"/>
            <a:ext cx="9144000" cy="1200329"/>
          </a:xfrm>
          <a:prstGeom prst="rect">
            <a:avLst/>
          </a:prstGeom>
        </p:spPr>
        <p:txBody>
          <a:bodyPr wrap="squar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Khoảng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cách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từ</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ảnh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tới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gương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phẳng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bằng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khoảng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cách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từ</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vật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tới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gương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phẳng</a:t>
            </a:r>
            <a:r>
              <a:rPr lang="en-US" sz="3600" dirty="0" smtClean="0">
                <a:solidFill>
                  <a:schemeClr val="bg1"/>
                </a:solidFill>
                <a:latin typeface="Times New Roman" pitchFamily="18" charset="0"/>
                <a:cs typeface="Times New Roman" pitchFamily="18" charset="0"/>
              </a:rPr>
              <a:t>. </a:t>
            </a:r>
            <a:endParaRPr lang="en-US" sz="3600" dirty="0">
              <a:solidFill>
                <a:schemeClr val="bg1"/>
              </a:solidFill>
              <a:latin typeface="Times New Roman" pitchFamily="18" charset="0"/>
              <a:cs typeface="Times New Roman" pitchFamily="18" charset="0"/>
            </a:endParaRPr>
          </a:p>
        </p:txBody>
      </p:sp>
      <p:sp>
        <p:nvSpPr>
          <p:cNvPr id="6" name="Rectangle 5"/>
          <p:cNvSpPr/>
          <p:nvPr/>
        </p:nvSpPr>
        <p:spPr>
          <a:xfrm>
            <a:off x="0" y="3733800"/>
            <a:ext cx="6348213" cy="646331"/>
          </a:xfrm>
          <a:prstGeom prst="rect">
            <a:avLst/>
          </a:prstGeom>
        </p:spPr>
        <p:txBody>
          <a:bodyPr wrap="non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Dự</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đoán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của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chúng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là</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đúng</a:t>
            </a:r>
            <a:r>
              <a:rPr lang="en-US" sz="3600" dirty="0" smtClean="0">
                <a:solidFill>
                  <a:schemeClr val="bg1"/>
                </a:solidFill>
                <a:latin typeface="Times New Roman" pitchFamily="18" charset="0"/>
                <a:cs typeface="Times New Roman" pitchFamily="18" charset="0"/>
              </a:rPr>
              <a:t>.</a:t>
            </a:r>
            <a:endParaRPr lang="en-US"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plus(in)">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ảnh background sao sáng lấp lá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062103"/>
          </a:xfrm>
          <a:prstGeom prst="rect">
            <a:avLst/>
          </a:prstGeom>
        </p:spPr>
        <p:txBody>
          <a:bodyPr wrap="square">
            <a:spAutoFit/>
          </a:bodyPr>
          <a:lstStyle/>
          <a:p>
            <a:r>
              <a:rPr lang="en-US" sz="3200" dirty="0" err="1" smtClean="0">
                <a:solidFill>
                  <a:schemeClr val="bg1"/>
                </a:solidFill>
                <a:latin typeface="Times New Roman" pitchFamily="18" charset="0"/>
                <a:cs typeface="Times New Roman" pitchFamily="18" charset="0"/>
              </a:rPr>
              <a:t>Bạn</a:t>
            </a:r>
            <a:r>
              <a:rPr lang="en-US" sz="3200" dirty="0" smtClean="0">
                <a:solidFill>
                  <a:schemeClr val="bg1"/>
                </a:solidFill>
                <a:latin typeface="Times New Roman" pitchFamily="18" charset="0"/>
                <a:cs typeface="Times New Roman" pitchFamily="18" charset="0"/>
              </a:rPr>
              <a:t> A </a:t>
            </a:r>
            <a:r>
              <a:rPr lang="en-US" sz="3200" dirty="0" err="1" smtClean="0">
                <a:solidFill>
                  <a:schemeClr val="bg1"/>
                </a:solidFill>
                <a:latin typeface="Times New Roman" pitchFamily="18" charset="0"/>
                <a:cs typeface="Times New Roman" pitchFamily="18" charset="0"/>
              </a:rPr>
              <a:t>đứng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cách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bức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tường</a:t>
            </a:r>
            <a:r>
              <a:rPr lang="en-US" sz="3200" dirty="0" smtClean="0">
                <a:solidFill>
                  <a:schemeClr val="bg1"/>
                </a:solidFill>
                <a:latin typeface="Times New Roman" pitchFamily="18" charset="0"/>
                <a:cs typeface="Times New Roman" pitchFamily="18" charset="0"/>
              </a:rPr>
              <a:t> 4 </a:t>
            </a:r>
            <a:r>
              <a:rPr lang="en-US" sz="3200" dirty="0" err="1" smtClean="0">
                <a:solidFill>
                  <a:schemeClr val="bg1"/>
                </a:solidFill>
                <a:latin typeface="Times New Roman" pitchFamily="18" charset="0"/>
                <a:cs typeface="Times New Roman" pitchFamily="18" charset="0"/>
              </a:rPr>
              <a:t>m,trên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tường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treo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thẳng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một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tấm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gương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phẳng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rộng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nhìn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thấy</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trong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gương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Bạn</a:t>
            </a:r>
            <a:r>
              <a:rPr lang="en-US" sz="3200" dirty="0" smtClean="0">
                <a:solidFill>
                  <a:schemeClr val="bg1"/>
                </a:solidFill>
                <a:latin typeface="Times New Roman" pitchFamily="18" charset="0"/>
                <a:cs typeface="Times New Roman" pitchFamily="18" charset="0"/>
              </a:rPr>
              <a:t> A </a:t>
            </a:r>
            <a:r>
              <a:rPr lang="en-US" sz="3200" dirty="0" err="1" smtClean="0">
                <a:solidFill>
                  <a:schemeClr val="bg1"/>
                </a:solidFill>
                <a:latin typeface="Times New Roman" pitchFamily="18" charset="0"/>
                <a:cs typeface="Times New Roman" pitchFamily="18" charset="0"/>
              </a:rPr>
              <a:t>phải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chuyển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về</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phía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nào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một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khoảng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bao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nhiêu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để</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cách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mình</a:t>
            </a:r>
            <a:r>
              <a:rPr lang="en-US" sz="3200" dirty="0" smtClean="0">
                <a:solidFill>
                  <a:schemeClr val="bg1"/>
                </a:solidFill>
                <a:latin typeface="Times New Roman" pitchFamily="18" charset="0"/>
                <a:cs typeface="Times New Roman" pitchFamily="18" charset="0"/>
              </a:rPr>
              <a:t> 2 m? </a:t>
            </a:r>
            <a:endParaRPr lang="en-US" sz="3200" dirty="0">
              <a:solidFill>
                <a:schemeClr val="bg1"/>
              </a:solidFill>
              <a:latin typeface="Times New Roman" pitchFamily="18" charset="0"/>
              <a:cs typeface="Times New Roman" pitchFamily="18" charset="0"/>
            </a:endParaRPr>
          </a:p>
        </p:txBody>
      </p:sp>
      <p:pic>
        <p:nvPicPr>
          <p:cNvPr id="9218" name="Picture 2" descr="Bạn A đứng cách bức tường 4 m, trên tường treo thẳng đứng một tấm gương phẳng rộng (ảnh 8)"/>
          <p:cNvPicPr>
            <a:picLocks noChangeAspect="1" noChangeArrowheads="1"/>
          </p:cNvPicPr>
          <p:nvPr/>
        </p:nvPicPr>
        <p:blipFill>
          <a:blip r:embed="rId3"/>
          <a:srcRect/>
          <a:stretch>
            <a:fillRect/>
          </a:stretch>
        </p:blipFill>
        <p:spPr bwMode="auto">
          <a:xfrm>
            <a:off x="609600" y="2057400"/>
            <a:ext cx="8305800" cy="2209800"/>
          </a:xfrm>
          <a:prstGeom prst="rect">
            <a:avLst/>
          </a:prstGeom>
          <a:noFill/>
        </p:spPr>
      </p:pic>
      <p:sp>
        <p:nvSpPr>
          <p:cNvPr id="5" name="Rectangle 4"/>
          <p:cNvSpPr/>
          <p:nvPr/>
        </p:nvSpPr>
        <p:spPr>
          <a:xfrm>
            <a:off x="0" y="4180344"/>
            <a:ext cx="9144000" cy="2677656"/>
          </a:xfrm>
          <a:prstGeom prst="rect">
            <a:avLst/>
          </a:prstGeom>
        </p:spPr>
        <p:txBody>
          <a:bodyPr wrap="square">
            <a:spAutoFit/>
          </a:bodyPr>
          <a:lstStyle/>
          <a:p>
            <a:r>
              <a:rPr lang="vi-VN" sz="2800" dirty="0" smtClean="0">
                <a:solidFill>
                  <a:schemeClr val="bg1"/>
                </a:solidFill>
                <a:latin typeface="Times New Roman" pitchFamily="18" charset="0"/>
                <a:cs typeface="Times New Roman" pitchFamily="18" charset="0"/>
              </a:rPr>
              <a:t>Vì khoảng cách từ ảnh tới gương phẳng bằng khoảng cách từ vật tới gương phẳng.</a:t>
            </a:r>
          </a:p>
          <a:p>
            <a:r>
              <a:rPr lang="vi-VN" sz="2800" dirty="0" smtClean="0">
                <a:solidFill>
                  <a:schemeClr val="bg1"/>
                </a:solidFill>
                <a:latin typeface="Times New Roman" pitchFamily="18" charset="0"/>
                <a:cs typeface="Times New Roman" pitchFamily="18" charset="0"/>
              </a:rPr>
              <a:t>⇒ Để bạn A đứng cách ảnh của mình 2 m thì bạn A phải đứng cách gương 2: 2 = 1m.</a:t>
            </a:r>
          </a:p>
          <a:p>
            <a:r>
              <a:rPr lang="vi-VN" sz="2800" dirty="0" smtClean="0">
                <a:solidFill>
                  <a:schemeClr val="bg1"/>
                </a:solidFill>
                <a:latin typeface="Times New Roman" pitchFamily="18" charset="0"/>
                <a:cs typeface="Times New Roman" pitchFamily="18" charset="0"/>
              </a:rPr>
              <a:t>⇒ Bạn A phải di chuyển tiến về phía bức tường một khoảng là: 4 – 1 = 3 m.</a:t>
            </a:r>
            <a:endParaRPr lang="vi-VN"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0" fill="hold"/>
                                        <p:tgtEl>
                                          <p:spTgt spid="9218"/>
                                        </p:tgtEl>
                                        <p:attrNameLst>
                                          <p:attrName>ppt_x</p:attrName>
                                        </p:attrNameLst>
                                      </p:cBhvr>
                                      <p:tavLst>
                                        <p:tav tm="0">
                                          <p:val>
                                            <p:strVal val="#ppt_x"/>
                                          </p:val>
                                        </p:tav>
                                        <p:tav tm="100000">
                                          <p:val>
                                            <p:strVal val="#ppt_x"/>
                                          </p:val>
                                        </p:tav>
                                      </p:tavLst>
                                    </p:anim>
                                    <p:anim calcmode="lin" valueType="num">
                                      <p:cBhvr additive="base">
                                        <p:cTn id="13" dur="5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0000"/>
                </a:solidFill>
              </a:rPr>
              <a:t>TIẾT 3</a:t>
            </a:r>
            <a:endParaRPr lang="en-US" u="sng">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422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ckground lá và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021748" cy="646331"/>
          </a:xfrm>
          <a:prstGeom prst="rect">
            <a:avLst/>
          </a:prstGeom>
        </p:spPr>
        <p:txBody>
          <a:bodyPr wrap="none">
            <a:spAutoFit/>
          </a:bodyPr>
          <a:lstStyle/>
          <a:p>
            <a:r>
              <a:rPr lang="vi-VN" sz="3600" b="1" dirty="0" smtClean="0">
                <a:solidFill>
                  <a:srgbClr val="00B0F0"/>
                </a:solidFill>
                <a:latin typeface="Times New Roman" pitchFamily="18" charset="0"/>
                <a:cs typeface="Times New Roman" pitchFamily="18" charset="0"/>
              </a:rPr>
              <a:t>III. Dựng ảnh của vật qua gương phẳng</a:t>
            </a:r>
            <a:endParaRPr lang="vi-VN" sz="3600" b="1" dirty="0">
              <a:solidFill>
                <a:srgbClr val="00B0F0"/>
              </a:solidFill>
              <a:latin typeface="Times New Roman" pitchFamily="18" charset="0"/>
              <a:cs typeface="Times New Roman" pitchFamily="18" charset="0"/>
            </a:endParaRPr>
          </a:p>
        </p:txBody>
      </p:sp>
      <p:sp>
        <p:nvSpPr>
          <p:cNvPr id="4" name="Rectangle 3"/>
          <p:cNvSpPr/>
          <p:nvPr/>
        </p:nvSpPr>
        <p:spPr>
          <a:xfrm>
            <a:off x="0" y="5334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1.Dựng ảnh của một điểm S(nguồn sáng rất nhỏ)</a:t>
            </a:r>
            <a:endParaRPr lang="vi-VN" sz="36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Bước 1: Từ S vẽ một chùm sáng được giới hạn bởi hai tia SI</a:t>
            </a:r>
            <a:r>
              <a:rPr lang="vi-VN" sz="3200" baseline="-25000" dirty="0" smtClean="0">
                <a:solidFill>
                  <a:srgbClr val="7030A0"/>
                </a:solidFill>
                <a:latin typeface="Times New Roman" pitchFamily="18" charset="0"/>
                <a:cs typeface="Times New Roman" pitchFamily="18" charset="0"/>
              </a:rPr>
              <a:t>1</a:t>
            </a:r>
            <a:r>
              <a:rPr lang="vi-VN" sz="3200" dirty="0" smtClean="0">
                <a:solidFill>
                  <a:srgbClr val="7030A0"/>
                </a:solidFill>
                <a:latin typeface="Times New Roman" pitchFamily="18" charset="0"/>
                <a:cs typeface="Times New Roman" pitchFamily="18" charset="0"/>
              </a:rPr>
              <a:t> và SI</a:t>
            </a:r>
            <a:r>
              <a:rPr lang="vi-VN" sz="3200" baseline="-25000" dirty="0" smtClean="0">
                <a:solidFill>
                  <a:srgbClr val="7030A0"/>
                </a:solidFill>
                <a:latin typeface="Times New Roman" pitchFamily="18" charset="0"/>
                <a:cs typeface="Times New Roman" pitchFamily="18" charset="0"/>
              </a:rPr>
              <a:t>2</a:t>
            </a:r>
            <a:r>
              <a:rPr lang="vi-VN" sz="3200" dirty="0" smtClean="0">
                <a:solidFill>
                  <a:srgbClr val="7030A0"/>
                </a:solidFill>
                <a:latin typeface="Times New Roman" pitchFamily="18" charset="0"/>
                <a:cs typeface="Times New Roman" pitchFamily="18" charset="0"/>
              </a:rPr>
              <a:t> tới gương.</a:t>
            </a:r>
            <a:endParaRPr lang="vi-VN" sz="3200" dirty="0">
              <a:solidFill>
                <a:srgbClr val="7030A0"/>
              </a:solidFill>
              <a:latin typeface="Times New Roman" pitchFamily="18" charset="0"/>
              <a:cs typeface="Times New Roman" pitchFamily="18" charset="0"/>
            </a:endParaRPr>
          </a:p>
        </p:txBody>
      </p:sp>
      <p:sp>
        <p:nvSpPr>
          <p:cNvPr id="8" name="Rectangle 7"/>
          <p:cNvSpPr/>
          <p:nvPr/>
        </p:nvSpPr>
        <p:spPr>
          <a:xfrm>
            <a:off x="0" y="2133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Bước 2: Áp dụng định luật phản xạ ánh sáng, vẽ chùm tia sáng phản xạ được giới hạn bởi các tia sáng phản xạ I</a:t>
            </a:r>
            <a:r>
              <a:rPr lang="vi-VN" sz="3200" baseline="-250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R</a:t>
            </a:r>
            <a:r>
              <a:rPr lang="vi-VN" sz="3200" baseline="-250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 và I</a:t>
            </a:r>
            <a:r>
              <a:rPr lang="vi-VN" sz="3200" baseline="-250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R</a:t>
            </a:r>
            <a:r>
              <a:rPr lang="vi-VN" sz="3200" baseline="-250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 tương ứng.</a:t>
            </a:r>
            <a:endParaRPr lang="vi-VN" sz="3200" dirty="0">
              <a:latin typeface="Times New Roman" pitchFamily="18" charset="0"/>
              <a:cs typeface="Times New Roman" pitchFamily="18" charset="0"/>
            </a:endParaRPr>
          </a:p>
        </p:txBody>
      </p:sp>
      <p:sp>
        <p:nvSpPr>
          <p:cNvPr id="9" name="Rectangle 8"/>
          <p:cNvSpPr/>
          <p:nvPr/>
        </p:nvSpPr>
        <p:spPr>
          <a:xfrm>
            <a:off x="0" y="3657600"/>
            <a:ext cx="5105400" cy="3046988"/>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Bước 3: Tìm giao điểm S' của chùm tia phản xạ bằng cách kéo dài các tia sáng phản xạ (biểu diễn bằng nét đứt). Các đường này cắt nhau tại S'. S' là ảnh ảo của S.</a:t>
            </a:r>
            <a:endParaRPr lang="vi-VN" sz="3200" dirty="0">
              <a:solidFill>
                <a:srgbClr val="7030A0"/>
              </a:solidFill>
              <a:latin typeface="Times New Roman" pitchFamily="18" charset="0"/>
              <a:cs typeface="Times New Roman" pitchFamily="18" charset="0"/>
            </a:endParaRPr>
          </a:p>
        </p:txBody>
      </p:sp>
      <p:pic>
        <p:nvPicPr>
          <p:cNvPr id="8194" name="Picture 2" descr="https://hoc24.vn/source/KHTN%207-%20Quy%C3%AAn/Ch%C6%B0%C6%A1ng%20V/a%CC%89nh%20s.png"/>
          <p:cNvPicPr>
            <a:picLocks noChangeAspect="1" noChangeArrowheads="1"/>
          </p:cNvPicPr>
          <p:nvPr/>
        </p:nvPicPr>
        <p:blipFill>
          <a:blip r:embed="rId3" cstate="print"/>
          <a:srcRect/>
          <a:stretch>
            <a:fillRect/>
          </a:stretch>
        </p:blipFill>
        <p:spPr bwMode="auto">
          <a:xfrm>
            <a:off x="5029200" y="3276600"/>
            <a:ext cx="41148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barn(inHorizontal)">
                                      <p:cBhvr>
                                        <p:cTn id="3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ckground đẹp mà dễ thươ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r>
              <a:rPr lang="en-US" sz="3200" b="1" dirty="0" err="1" smtClean="0">
                <a:solidFill>
                  <a:srgbClr val="002060"/>
                </a:solidFill>
                <a:latin typeface="Times New Roman" pitchFamily="18" charset="0"/>
                <a:cs typeface="Times New Roman" pitchFamily="18" charset="0"/>
              </a:rPr>
              <a:t>Giải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thích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tại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chỉ</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nhìn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thầy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ảnh</a:t>
            </a:r>
            <a:r>
              <a:rPr lang="en-US" sz="3200" b="1" dirty="0" smtClean="0">
                <a:solidFill>
                  <a:srgbClr val="002060"/>
                </a:solidFill>
                <a:latin typeface="Times New Roman" pitchFamily="18" charset="0"/>
                <a:cs typeface="Times New Roman" pitchFamily="18" charset="0"/>
              </a:rPr>
              <a:t> S' </a:t>
            </a:r>
            <a:r>
              <a:rPr lang="en-US" sz="3200" b="1" dirty="0" err="1" smtClean="0">
                <a:solidFill>
                  <a:srgbClr val="002060"/>
                </a:solidFill>
                <a:latin typeface="Times New Roman" pitchFamily="18" charset="0"/>
                <a:cs typeface="Times New Roman" pitchFamily="18" charset="0"/>
              </a:rPr>
              <a:t>mà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không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thể</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được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ảnh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trên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màn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chắn</a:t>
            </a:r>
            <a:endParaRPr lang="en-US" sz="3200" b="1" dirty="0">
              <a:solidFill>
                <a:srgbClr val="002060"/>
              </a:solidFill>
              <a:latin typeface="Times New Roman" pitchFamily="18" charset="0"/>
              <a:cs typeface="Times New Roman" pitchFamily="18" charset="0"/>
            </a:endParaRPr>
          </a:p>
        </p:txBody>
      </p:sp>
      <p:sp>
        <p:nvSpPr>
          <p:cNvPr id="4" name="Rectangle 3"/>
          <p:cNvSpPr/>
          <p:nvPr/>
        </p:nvSpPr>
        <p:spPr>
          <a:xfrm>
            <a:off x="0" y="1066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Ta chỉ nhìn thấy ảnh S’ mà không thể thu được ảnh này trên màn chắn vì S’ là ảnh ảo.</a:t>
            </a:r>
            <a:endParaRPr lang="en-US" sz="3200" dirty="0">
              <a:latin typeface="Times New Roman" pitchFamily="18" charset="0"/>
              <a:cs typeface="Times New Roman" pitchFamily="18" charset="0"/>
            </a:endParaRPr>
          </a:p>
        </p:txBody>
      </p:sp>
      <p:sp>
        <p:nvSpPr>
          <p:cNvPr id="5" name="Rectangle 4"/>
          <p:cNvSpPr/>
          <p:nvPr/>
        </p:nvSpPr>
        <p:spPr>
          <a:xfrm>
            <a:off x="0" y="2057400"/>
            <a:ext cx="9144000" cy="1077218"/>
          </a:xfrm>
          <a:prstGeom prst="rect">
            <a:avLst/>
          </a:prstGeom>
        </p:spPr>
        <p:txBody>
          <a:bodyPr wrap="square">
            <a:spAutoFit/>
          </a:bodyPr>
          <a:lstStyle/>
          <a:p>
            <a:r>
              <a:rPr lang="en-US" sz="3200" b="1" dirty="0" err="1" smtClean="0">
                <a:solidFill>
                  <a:srgbClr val="C00000"/>
                </a:solidFill>
                <a:latin typeface="Times New Roman" pitchFamily="18" charset="0"/>
                <a:cs typeface="Times New Roman" pitchFamily="18" charset="0"/>
              </a:rPr>
              <a:t>Hãy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tìm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vẽ</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hình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biểu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diễn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ảnh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của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một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vật</a:t>
            </a:r>
            <a:r>
              <a:rPr lang="en-US" sz="3200" b="1" dirty="0" smtClean="0">
                <a:solidFill>
                  <a:srgbClr val="C00000"/>
                </a:solidFill>
                <a:latin typeface="Times New Roman" pitchFamily="18" charset="0"/>
                <a:cs typeface="Times New Roman" pitchFamily="18" charset="0"/>
              </a:rPr>
              <a:t> qua </a:t>
            </a:r>
            <a:r>
              <a:rPr lang="en-US" sz="3200" b="1" dirty="0" err="1" smtClean="0">
                <a:solidFill>
                  <a:srgbClr val="C00000"/>
                </a:solidFill>
                <a:latin typeface="Times New Roman" pitchFamily="18" charset="0"/>
                <a:cs typeface="Times New Roman" pitchFamily="18" charset="0"/>
              </a:rPr>
              <a:t>gương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phẳng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mà</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không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cần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vẽ</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sáng</a:t>
            </a:r>
            <a:endParaRPr lang="en-US" sz="3200" b="1" dirty="0">
              <a:solidFill>
                <a:srgbClr val="C00000"/>
              </a:solidFill>
              <a:latin typeface="Times New Roman" pitchFamily="18" charset="0"/>
              <a:cs typeface="Times New Roman" pitchFamily="18" charset="0"/>
            </a:endParaRPr>
          </a:p>
        </p:txBody>
      </p:sp>
      <p:pic>
        <p:nvPicPr>
          <p:cNvPr id="7170" name="Picture 2" descr="Hãy tìm cách vẽ hình biểu diễn ảnh của một vật qua gương phẳng mà không cần vẽ tia sáng (ảnh 11)"/>
          <p:cNvPicPr>
            <a:picLocks noChangeAspect="1" noChangeArrowheads="1"/>
          </p:cNvPicPr>
          <p:nvPr/>
        </p:nvPicPr>
        <p:blipFill>
          <a:blip r:embed="rId3"/>
          <a:srcRect/>
          <a:stretch>
            <a:fillRect/>
          </a:stretch>
        </p:blipFill>
        <p:spPr bwMode="auto">
          <a:xfrm>
            <a:off x="1066800" y="3200400"/>
            <a:ext cx="6858000" cy="1562101"/>
          </a:xfrm>
          <a:prstGeom prst="rect">
            <a:avLst/>
          </a:prstGeom>
          <a:noFill/>
        </p:spPr>
      </p:pic>
      <p:sp>
        <p:nvSpPr>
          <p:cNvPr id="7" name="Rectangle 6"/>
          <p:cNvSpPr/>
          <p:nvPr/>
        </p:nvSpPr>
        <p:spPr>
          <a:xfrm>
            <a:off x="0" y="4795897"/>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Vì khoảng cách từ ảnh tới gương phẳng bằng khoảng cách từ vật tới gương phẳng nên ta có thể biểu diễn ảnh của một điểm S bằng cách lấy S’ đối xứng với S qua gương phẳng.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heel(4)">
                                      <p:cBhvr>
                                        <p:cTn id="23" dur="2000"/>
                                        <p:tgtEl>
                                          <p:spTgt spid="717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8071440" cy="646331"/>
          </a:xfrm>
          <a:prstGeom prst="rect">
            <a:avLst/>
          </a:prstGeom>
        </p:spPr>
        <p:txBody>
          <a:bodyPr wrap="none">
            <a:spAutoFit/>
          </a:bodyPr>
          <a:lstStyle/>
          <a:p>
            <a:pPr lvl="0" fontAlgn="base">
              <a:spcBef>
                <a:spcPct val="0"/>
              </a:spcBef>
              <a:spcAft>
                <a:spcPct val="0"/>
              </a:spcAft>
            </a:pPr>
            <a:r>
              <a:rPr lang="en-US" sz="3600" dirty="0" smtClean="0">
                <a:solidFill>
                  <a:srgbClr val="C00000"/>
                </a:solidFill>
                <a:latin typeface="Times New Roman" pitchFamily="18" charset="0"/>
                <a:ea typeface="Times New Roman" pitchFamily="18" charset="0"/>
                <a:cs typeface="Times New Roman" pitchFamily="18" charset="0"/>
              </a:rPr>
              <a:t>2.Dựng </a:t>
            </a:r>
            <a:r>
              <a:rPr lang="en-US" sz="3600" dirty="0" err="1" smtClean="0">
                <a:solidFill>
                  <a:srgbClr val="C00000"/>
                </a:solidFill>
                <a:latin typeface="Times New Roman" pitchFamily="18" charset="0"/>
                <a:ea typeface="Times New Roman" pitchFamily="18" charset="0"/>
                <a:cs typeface="Times New Roman" pitchFamily="18" charset="0"/>
              </a:rPr>
              <a:t>ảnh</a:t>
            </a:r>
            <a:r>
              <a:rPr lang="en-US" sz="3600" dirty="0" smtClean="0">
                <a:solidFill>
                  <a:srgbClr val="C00000"/>
                </a:solidFill>
                <a:latin typeface="Times New Roman" pitchFamily="18" charset="0"/>
                <a:ea typeface="Times New Roman" pitchFamily="18" charset="0"/>
                <a:cs typeface="Times New Roman" pitchFamily="18" charset="0"/>
              </a:rPr>
              <a:t> </a:t>
            </a:r>
            <a:r>
              <a:rPr lang="en-US" sz="3600" dirty="0" err="1" smtClean="0">
                <a:solidFill>
                  <a:srgbClr val="C00000"/>
                </a:solidFill>
                <a:latin typeface="Times New Roman" pitchFamily="18" charset="0"/>
                <a:ea typeface="Times New Roman" pitchFamily="18" charset="0"/>
                <a:cs typeface="Times New Roman" pitchFamily="18" charset="0"/>
              </a:rPr>
              <a:t>của</a:t>
            </a:r>
            <a:r>
              <a:rPr lang="en-US" sz="3600" dirty="0" smtClean="0">
                <a:solidFill>
                  <a:srgbClr val="C00000"/>
                </a:solidFill>
                <a:latin typeface="Times New Roman" pitchFamily="18" charset="0"/>
                <a:ea typeface="Times New Roman" pitchFamily="18" charset="0"/>
                <a:cs typeface="Times New Roman" pitchFamily="18" charset="0"/>
              </a:rPr>
              <a:t> </a:t>
            </a:r>
            <a:r>
              <a:rPr lang="en-US" sz="3600" dirty="0" err="1" smtClean="0">
                <a:solidFill>
                  <a:srgbClr val="C00000"/>
                </a:solidFill>
                <a:latin typeface="Times New Roman" pitchFamily="18" charset="0"/>
                <a:ea typeface="Times New Roman" pitchFamily="18" charset="0"/>
                <a:cs typeface="Times New Roman" pitchFamily="18" charset="0"/>
              </a:rPr>
              <a:t>một</a:t>
            </a:r>
            <a:r>
              <a:rPr lang="en-US" sz="3600" dirty="0" smtClean="0">
                <a:solidFill>
                  <a:srgbClr val="C00000"/>
                </a:solidFill>
                <a:latin typeface="Times New Roman" pitchFamily="18" charset="0"/>
                <a:ea typeface="Times New Roman" pitchFamily="18" charset="0"/>
                <a:cs typeface="Times New Roman" pitchFamily="18" charset="0"/>
              </a:rPr>
              <a:t> </a:t>
            </a:r>
            <a:r>
              <a:rPr lang="en-US" sz="3600" dirty="0" err="1" smtClean="0">
                <a:solidFill>
                  <a:srgbClr val="C00000"/>
                </a:solidFill>
                <a:latin typeface="Times New Roman" pitchFamily="18" charset="0"/>
                <a:ea typeface="Times New Roman" pitchFamily="18" charset="0"/>
                <a:cs typeface="Times New Roman" pitchFamily="18" charset="0"/>
              </a:rPr>
              <a:t>vật</a:t>
            </a:r>
            <a:r>
              <a:rPr lang="en-US" sz="3600" dirty="0" smtClean="0">
                <a:solidFill>
                  <a:srgbClr val="C00000"/>
                </a:solidFill>
                <a:latin typeface="Times New Roman" pitchFamily="18" charset="0"/>
                <a:ea typeface="Times New Roman" pitchFamily="18" charset="0"/>
                <a:cs typeface="Times New Roman" pitchFamily="18" charset="0"/>
              </a:rPr>
              <a:t> qua </a:t>
            </a:r>
            <a:r>
              <a:rPr lang="en-US" sz="3600" dirty="0" err="1" smtClean="0">
                <a:solidFill>
                  <a:srgbClr val="C00000"/>
                </a:solidFill>
                <a:latin typeface="Times New Roman" pitchFamily="18" charset="0"/>
                <a:ea typeface="Times New Roman" pitchFamily="18" charset="0"/>
                <a:cs typeface="Times New Roman" pitchFamily="18" charset="0"/>
              </a:rPr>
              <a:t>gương</a:t>
            </a:r>
            <a:r>
              <a:rPr lang="en-US" sz="3600" dirty="0" smtClean="0">
                <a:solidFill>
                  <a:srgbClr val="C00000"/>
                </a:solidFill>
                <a:latin typeface="Times New Roman" pitchFamily="18" charset="0"/>
                <a:ea typeface="Times New Roman" pitchFamily="18" charset="0"/>
                <a:cs typeface="Times New Roman" pitchFamily="18" charset="0"/>
              </a:rPr>
              <a:t> </a:t>
            </a:r>
            <a:r>
              <a:rPr lang="en-US" sz="3600" dirty="0" err="1" smtClean="0">
                <a:solidFill>
                  <a:srgbClr val="C00000"/>
                </a:solidFill>
                <a:latin typeface="Times New Roman" pitchFamily="18" charset="0"/>
                <a:ea typeface="Times New Roman" pitchFamily="18" charset="0"/>
                <a:cs typeface="Times New Roman" pitchFamily="18" charset="0"/>
              </a:rPr>
              <a:t>phẳng</a:t>
            </a:r>
            <a:endParaRPr lang="en-US" sz="3600" b="1" dirty="0" smtClean="0">
              <a:solidFill>
                <a:srgbClr val="C00000"/>
              </a:solidFill>
              <a:latin typeface="Times New Roman" pitchFamily="18" charset="0"/>
              <a:ea typeface="Times New Roman" pitchFamily="18" charset="0"/>
              <a:cs typeface="Times New Roman" pitchFamily="18" charset="0"/>
            </a:endParaRPr>
          </a:p>
        </p:txBody>
      </p:sp>
      <p:sp>
        <p:nvSpPr>
          <p:cNvPr id="5" name="Rectangle 4"/>
          <p:cNvSpPr/>
          <p:nvPr/>
        </p:nvSpPr>
        <p:spPr>
          <a:xfrm>
            <a:off x="0" y="533400"/>
            <a:ext cx="9144000" cy="2123658"/>
          </a:xfrm>
          <a:prstGeom prst="rect">
            <a:avLst/>
          </a:prstGeom>
        </p:spPr>
        <p:txBody>
          <a:bodyPr wrap="square">
            <a:spAutoFit/>
          </a:bodyPr>
          <a:lstStyle/>
          <a:p>
            <a:r>
              <a:rPr lang="vi-VN" sz="3200" dirty="0" smtClean="0">
                <a:latin typeface="Times New Roman" pitchFamily="18" charset="0"/>
                <a:cs typeface="Times New Roman" pitchFamily="18" charset="0"/>
              </a:rPr>
              <a:t>Dựa vào tính chất đối xứng của ảnh và vật qua gương phẳng, hãy dựng ảnh của vật AB qua gương phẳng (Hình 17.4)</a:t>
            </a:r>
          </a:p>
          <a:p>
            <a:r>
              <a:rPr lang="vi-VN" dirty="0" smtClean="0"/>
              <a:t/>
            </a:r>
            <a:br>
              <a:rPr lang="vi-VN" dirty="0" smtClean="0"/>
            </a:br>
            <a:endParaRPr lang="en-US" dirty="0"/>
          </a:p>
        </p:txBody>
      </p:sp>
      <p:pic>
        <p:nvPicPr>
          <p:cNvPr id="6149" name="Picture 5" descr="https://hoc24.vn/source/KHTN%207-%20Quy%C3%AAn/Ch%C6%B0%C6%A1ng%20V/A%CC%89nh%20ab.png"/>
          <p:cNvPicPr>
            <a:picLocks noChangeAspect="1" noChangeArrowheads="1"/>
          </p:cNvPicPr>
          <p:nvPr/>
        </p:nvPicPr>
        <p:blipFill>
          <a:blip r:embed="rId3" cstate="print"/>
          <a:srcRect/>
          <a:stretch>
            <a:fillRect/>
          </a:stretch>
        </p:blipFill>
        <p:spPr bwMode="auto">
          <a:xfrm>
            <a:off x="1981200" y="1676400"/>
            <a:ext cx="5867400" cy="2178167"/>
          </a:xfrm>
          <a:prstGeom prst="rect">
            <a:avLst/>
          </a:prstGeom>
          <a:noFill/>
        </p:spPr>
      </p:pic>
      <p:sp>
        <p:nvSpPr>
          <p:cNvPr id="6" name="Rectangle 5"/>
          <p:cNvSpPr/>
          <p:nvPr/>
        </p:nvSpPr>
        <p:spPr>
          <a:xfrm>
            <a:off x="0" y="3810000"/>
            <a:ext cx="5774786" cy="584775"/>
          </a:xfrm>
          <a:prstGeom prst="rect">
            <a:avLst/>
          </a:prstGeom>
        </p:spPr>
        <p:txBody>
          <a:bodyPr wrap="none">
            <a:spAutoFit/>
          </a:bodyPr>
          <a:lstStyle/>
          <a:p>
            <a:r>
              <a:rPr lang="en-US" sz="3200" dirty="0" err="1" smtClean="0">
                <a:latin typeface="Times New Roman" pitchFamily="18" charset="0"/>
                <a:cs typeface="Times New Roman" pitchFamily="18" charset="0"/>
              </a:rPr>
              <a:t>Lấy</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Rectangle 6"/>
          <p:cNvSpPr/>
          <p:nvPr/>
        </p:nvSpPr>
        <p:spPr>
          <a:xfrm>
            <a:off x="0" y="4267200"/>
            <a:ext cx="6184706"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Lấy</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B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169" name="Rectangle 1"/>
          <p:cNvSpPr>
            <a:spLocks noChangeArrowheads="1"/>
          </p:cNvSpPr>
          <p:nvPr/>
        </p:nvSpPr>
        <p:spPr bwMode="auto">
          <a:xfrm>
            <a:off x="0" y="47244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 Nối A’ với B’ ta được ảnh A’B’ của vật AB qua gương phẳng.</a:t>
            </a:r>
            <a:endParaRPr kumimoji="0" lang="vi-VN" sz="3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barn(inHorizontal)">
                                      <p:cBhvr>
                                        <p:cTn id="18" dur="500"/>
                                        <p:tgtEl>
                                          <p:spTgt spid="6149"/>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169"/>
                                        </p:tgtEl>
                                        <p:attrNameLst>
                                          <p:attrName>style.visibility</p:attrName>
                                        </p:attrNameLst>
                                      </p:cBhvr>
                                      <p:to>
                                        <p:strVal val="visible"/>
                                      </p:to>
                                    </p:set>
                                    <p:animEffect transition="in" filter="wipe(down)">
                                      <p:cBhvr>
                                        <p:cTn id="33"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1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83;p43"/>
          <p:cNvSpPr/>
          <p:nvPr/>
        </p:nvSpPr>
        <p:spPr>
          <a:xfrm>
            <a:off x="0" y="2133600"/>
            <a:ext cx="2667000" cy="1828800"/>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274300" rIns="91425" bIns="91425" anchor="ctr" anchorCtr="0">
            <a:noAutofit/>
          </a:bodyPr>
          <a:lstStyle/>
          <a:p>
            <a:pPr algn="ctr"/>
            <a:r>
              <a:rPr lang="vi-VN" sz="3600" b="1" dirty="0" smtClean="0">
                <a:latin typeface="Times New Roman" pitchFamily="18" charset="0"/>
                <a:cs typeface="Times New Roman" pitchFamily="18" charset="0"/>
              </a:rPr>
              <a:t>GHI NHỚ</a:t>
            </a:r>
            <a:endParaRPr lang="en-US" sz="3600" dirty="0">
              <a:latin typeface="Times New Roman" pitchFamily="18" charset="0"/>
              <a:cs typeface="Times New Roman" pitchFamily="18" charset="0"/>
            </a:endParaRPr>
          </a:p>
        </p:txBody>
      </p:sp>
      <p:grpSp>
        <p:nvGrpSpPr>
          <p:cNvPr id="16" name="Google Shape;1322;p43"/>
          <p:cNvGrpSpPr/>
          <p:nvPr/>
        </p:nvGrpSpPr>
        <p:grpSpPr>
          <a:xfrm>
            <a:off x="2133599" y="1"/>
            <a:ext cx="7010401" cy="1600200"/>
            <a:chOff x="2835887" y="536626"/>
            <a:chExt cx="4403111" cy="1449287"/>
          </a:xfrm>
        </p:grpSpPr>
        <p:sp>
          <p:nvSpPr>
            <p:cNvPr id="19" name="Google Shape;1325;p43"/>
            <p:cNvSpPr/>
            <p:nvPr/>
          </p:nvSpPr>
          <p:spPr>
            <a:xfrm>
              <a:off x="2869538" y="1771888"/>
              <a:ext cx="213750" cy="214025"/>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30;p43"/>
            <p:cNvSpPr/>
            <p:nvPr/>
          </p:nvSpPr>
          <p:spPr>
            <a:xfrm>
              <a:off x="2835887" y="536626"/>
              <a:ext cx="4403111" cy="1200150"/>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182875" tIns="91425" rIns="182875" bIns="91425" anchor="ctr" anchorCtr="0">
              <a:noAutofit/>
            </a:bodyPr>
            <a:lstStyle/>
            <a:p>
              <a:pPr lvl="0" algn="ctr"/>
              <a:r>
                <a:rPr lang="vi-VN" sz="3200" dirty="0" smtClean="0">
                  <a:latin typeface="Times New Roman" pitchFamily="18" charset="0"/>
                  <a:cs typeface="Times New Roman" pitchFamily="18" charset="0"/>
                </a:rPr>
                <a:t>Ảnh của vật qua gương phẳng là ảnh ảo, không hứng được trên màn chắn.</a:t>
              </a:r>
              <a:endParaRPr lang="vi-VN" sz="3200" dirty="0">
                <a:latin typeface="Times New Roman" pitchFamily="18" charset="0"/>
                <a:cs typeface="Times New Roman" pitchFamily="18" charset="0"/>
              </a:endParaRPr>
            </a:p>
          </p:txBody>
        </p:sp>
      </p:grpSp>
      <p:sp>
        <p:nvSpPr>
          <p:cNvPr id="36" name="Google Shape;1377;p43"/>
          <p:cNvSpPr/>
          <p:nvPr/>
        </p:nvSpPr>
        <p:spPr>
          <a:xfrm>
            <a:off x="2590799" y="1600200"/>
            <a:ext cx="6553201" cy="2667000"/>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182875" tIns="91425" rIns="182875" bIns="91425" anchor="ctr" anchorCtr="0">
            <a:noAutofit/>
          </a:bodyPr>
          <a:lstStyle/>
          <a:p>
            <a:pPr lvl="0" algn="ctr"/>
            <a:r>
              <a:rPr lang="vi-VN" sz="3200" dirty="0" smtClean="0">
                <a:solidFill>
                  <a:srgbClr val="C00000"/>
                </a:solidFill>
                <a:latin typeface="Times New Roman" pitchFamily="18" charset="0"/>
                <a:cs typeface="Times New Roman" pitchFamily="18" charset="0"/>
              </a:rPr>
              <a:t>Độ lớn của ảnh bằng độ lớn của vật, khoảng cách từ một điểm của vật đến gương phẳng bằng khoảng cách từ ảnh của điểm đó đến gương (ảnh và vật đối xứng nhau qua gương).</a:t>
            </a:r>
            <a:endParaRPr lang="vi-VN" sz="3200" dirty="0">
              <a:solidFill>
                <a:srgbClr val="C00000"/>
              </a:solidFill>
              <a:latin typeface="Times New Roman" pitchFamily="18" charset="0"/>
              <a:cs typeface="Times New Roman" pitchFamily="18" charset="0"/>
            </a:endParaRPr>
          </a:p>
        </p:txBody>
      </p:sp>
      <p:sp>
        <p:nvSpPr>
          <p:cNvPr id="38" name="Google Shape;1363;p43"/>
          <p:cNvSpPr/>
          <p:nvPr/>
        </p:nvSpPr>
        <p:spPr>
          <a:xfrm>
            <a:off x="228600" y="4724400"/>
            <a:ext cx="8915400" cy="1905000"/>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182875" tIns="91425" rIns="182875" bIns="91425" anchor="ctr" anchorCtr="0">
            <a:noAutofit/>
          </a:bodyPr>
          <a:lstStyle/>
          <a:p>
            <a:r>
              <a:rPr lang="en-US" sz="36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Hai cách dựng ảnh của vật qua gương phẳng:</a:t>
            </a:r>
          </a:p>
          <a:p>
            <a:r>
              <a:rPr lang="vi-VN" sz="3200" dirty="0" smtClean="0">
                <a:latin typeface="Times New Roman" pitchFamily="18" charset="0"/>
                <a:cs typeface="Times New Roman" pitchFamily="18" charset="0"/>
              </a:rPr>
              <a:t>Cách 1: Dựa và định luật phản xạ ánh sáng</a:t>
            </a:r>
          </a:p>
          <a:p>
            <a:r>
              <a:rPr lang="vi-VN" sz="3200" dirty="0" smtClean="0">
                <a:latin typeface="Times New Roman" pitchFamily="18" charset="0"/>
                <a:cs typeface="Times New Roman" pitchFamily="18" charset="0"/>
              </a:rPr>
              <a:t>Cách 2: Dựa vào tính chất của ảnh</a:t>
            </a:r>
          </a:p>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0" fill="hold"/>
                                        <p:tgtEl>
                                          <p:spTgt spid="16"/>
                                        </p:tgtEl>
                                        <p:attrNameLst>
                                          <p:attrName>ppt_x</p:attrName>
                                        </p:attrNameLst>
                                      </p:cBhvr>
                                      <p:tavLst>
                                        <p:tav tm="0">
                                          <p:val>
                                            <p:strVal val="#ppt_x"/>
                                          </p:val>
                                        </p:tav>
                                        <p:tav tm="100000">
                                          <p:val>
                                            <p:strVal val="#ppt_x"/>
                                          </p:val>
                                        </p:tav>
                                      </p:tavLst>
                                    </p:anim>
                                    <p:anim calcmode="lin" valueType="num">
                                      <p:cBhvr additive="base">
                                        <p:cTn id="13"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linds(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heel(4)">
                                      <p:cBhvr>
                                        <p:cTn id="2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0000"/>
                </a:solidFill>
              </a:rPr>
              <a:t>TIẾT 4</a:t>
            </a:r>
            <a:endParaRPr lang="en-US" u="sng">
              <a:solidFill>
                <a:srgbClr val="FF0000"/>
              </a:solidFill>
            </a:endParaRPr>
          </a:p>
        </p:txBody>
      </p:sp>
    </p:spTree>
    <p:extLst>
      <p:ext uri="{BB962C8B-B14F-4D97-AF65-F5344CB8AC3E}">
        <p14:creationId xmlns:p14="http://schemas.microsoft.com/office/powerpoint/2010/main" val="41930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0000"/>
                </a:solidFill>
                <a:latin typeface="Times New Roman" panose="02020603050405020304" pitchFamily="18" charset="0"/>
                <a:cs typeface="Times New Roman" panose="02020603050405020304" pitchFamily="18" charset="0"/>
              </a:rPr>
              <a:t>TIẾT 1</a:t>
            </a:r>
            <a:endParaRPr lang="en-US" u="sng">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23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2" name="Google Shape;464;p24"/>
          <p:cNvGrpSpPr/>
          <p:nvPr/>
        </p:nvGrpSpPr>
        <p:grpSpPr>
          <a:xfrm>
            <a:off x="228600" y="4813701"/>
            <a:ext cx="8915400" cy="1328767"/>
            <a:chOff x="2476988" y="3610275"/>
            <a:chExt cx="3885477" cy="996575"/>
          </a:xfrm>
        </p:grpSpPr>
        <p:sp>
          <p:nvSpPr>
            <p:cNvPr id="465" name="Google Shape;465;p24"/>
            <p:cNvSpPr/>
            <p:nvPr/>
          </p:nvSpPr>
          <p:spPr>
            <a:xfrm>
              <a:off x="2477000" y="3610275"/>
              <a:ext cx="3885465" cy="736725"/>
            </a:xfrm>
            <a:custGeom>
              <a:avLst/>
              <a:gdLst/>
              <a:ahLst/>
              <a:cxnLst/>
              <a:rect l="l" t="t" r="r" b="b"/>
              <a:pathLst>
                <a:path w="140816" h="29469" extrusionOk="0">
                  <a:moveTo>
                    <a:pt x="8514" y="1"/>
                  </a:moveTo>
                  <a:lnTo>
                    <a:pt x="1" y="14729"/>
                  </a:lnTo>
                  <a:lnTo>
                    <a:pt x="8514" y="29468"/>
                  </a:lnTo>
                  <a:lnTo>
                    <a:pt x="132303" y="29468"/>
                  </a:lnTo>
                  <a:lnTo>
                    <a:pt x="140816" y="14729"/>
                  </a:lnTo>
                  <a:lnTo>
                    <a:pt x="132303"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2476988" y="3610275"/>
              <a:ext cx="882275" cy="996575"/>
            </a:xfrm>
            <a:custGeom>
              <a:avLst/>
              <a:gdLst/>
              <a:ahLst/>
              <a:cxnLst/>
              <a:rect l="l" t="t" r="r" b="b"/>
              <a:pathLst>
                <a:path w="35291" h="39863" extrusionOk="0">
                  <a:moveTo>
                    <a:pt x="0" y="1"/>
                  </a:moveTo>
                  <a:lnTo>
                    <a:pt x="0" y="29468"/>
                  </a:lnTo>
                  <a:lnTo>
                    <a:pt x="17645" y="39863"/>
                  </a:lnTo>
                  <a:lnTo>
                    <a:pt x="35291" y="29468"/>
                  </a:lnTo>
                  <a:lnTo>
                    <a:pt x="35291" y="1"/>
                  </a:lnTo>
                  <a:close/>
                </a:path>
              </a:pathLst>
            </a:custGeom>
            <a:solidFill>
              <a:srgbClr val="6D6DE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D</a:t>
              </a:r>
              <a:endParaRPr sz="2900" b="1">
                <a:latin typeface="Times New Roman" pitchFamily="18" charset="0"/>
                <a:ea typeface="Fira Sans Extra Condensed Medium"/>
                <a:cs typeface="Times New Roman" pitchFamily="18" charset="0"/>
                <a:sym typeface="Fira Sans Extra Condensed Medium"/>
              </a:endParaRPr>
            </a:p>
          </p:txBody>
        </p:sp>
        <p:sp>
          <p:nvSpPr>
            <p:cNvPr id="472" name="Google Shape;472;p24"/>
            <p:cNvSpPr/>
            <p:nvPr/>
          </p:nvSpPr>
          <p:spPr>
            <a:xfrm>
              <a:off x="3307218" y="3829049"/>
              <a:ext cx="2789573" cy="271200"/>
            </a:xfrm>
            <a:prstGeom prst="rect">
              <a:avLst/>
            </a:prstGeom>
            <a:noFill/>
            <a:ln>
              <a:noFill/>
            </a:ln>
          </p:spPr>
          <p:txBody>
            <a:bodyPr spcFirstLastPara="1" wrap="square" lIns="91425" tIns="91425" rIns="91425" bIns="91425" anchor="ctr" anchorCtr="0">
              <a:noAutofit/>
            </a:bodyPr>
            <a:lstStyle/>
            <a:p>
              <a:pPr lvl="0" algn="ctr">
                <a:buClr>
                  <a:srgbClr val="000000"/>
                </a:buClr>
                <a:buSzPts val="1100"/>
              </a:pPr>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ảo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ngược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chiều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lớn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hơn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vật</a:t>
              </a:r>
              <a:r>
                <a:rPr lang="en-US" sz="3200" dirty="0" smtClean="0">
                  <a:solidFill>
                    <a:schemeClr val="bg1"/>
                  </a:solidFill>
                  <a:latin typeface="Times New Roman" pitchFamily="18" charset="0"/>
                  <a:cs typeface="Times New Roman" pitchFamily="18" charset="0"/>
                </a:rPr>
                <a:t> </a:t>
              </a:r>
              <a:endParaRPr sz="3200" b="1">
                <a:solidFill>
                  <a:schemeClr val="bg1"/>
                </a:solidFill>
                <a:latin typeface="Times New Roman" pitchFamily="18" charset="0"/>
                <a:cs typeface="Times New Roman" pitchFamily="18" charset="0"/>
              </a:endParaRPr>
            </a:p>
          </p:txBody>
        </p:sp>
      </p:grpSp>
      <p:grpSp>
        <p:nvGrpSpPr>
          <p:cNvPr id="3" name="Google Shape;473;p24"/>
          <p:cNvGrpSpPr/>
          <p:nvPr/>
        </p:nvGrpSpPr>
        <p:grpSpPr>
          <a:xfrm>
            <a:off x="228600" y="3766367"/>
            <a:ext cx="8915400" cy="1328767"/>
            <a:chOff x="2477000" y="2824775"/>
            <a:chExt cx="3885465" cy="996575"/>
          </a:xfrm>
        </p:grpSpPr>
        <p:sp>
          <p:nvSpPr>
            <p:cNvPr id="474" name="Google Shape;474;p24"/>
            <p:cNvSpPr/>
            <p:nvPr/>
          </p:nvSpPr>
          <p:spPr>
            <a:xfrm>
              <a:off x="2477000" y="2824775"/>
              <a:ext cx="3885465" cy="736700"/>
            </a:xfrm>
            <a:custGeom>
              <a:avLst/>
              <a:gdLst/>
              <a:ahLst/>
              <a:cxnLst/>
              <a:rect l="l" t="t" r="r" b="b"/>
              <a:pathLst>
                <a:path w="140816" h="29468" extrusionOk="0">
                  <a:moveTo>
                    <a:pt x="8514" y="0"/>
                  </a:moveTo>
                  <a:lnTo>
                    <a:pt x="1" y="14728"/>
                  </a:lnTo>
                  <a:lnTo>
                    <a:pt x="8514" y="29468"/>
                  </a:lnTo>
                  <a:lnTo>
                    <a:pt x="132303" y="29468"/>
                  </a:lnTo>
                  <a:lnTo>
                    <a:pt x="140816" y="14728"/>
                  </a:lnTo>
                  <a:lnTo>
                    <a:pt x="132303"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2477000" y="2824775"/>
              <a:ext cx="882250" cy="996575"/>
            </a:xfrm>
            <a:custGeom>
              <a:avLst/>
              <a:gdLst/>
              <a:ahLst/>
              <a:cxnLst/>
              <a:rect l="l" t="t" r="r" b="b"/>
              <a:pathLst>
                <a:path w="35290" h="39863" extrusionOk="0">
                  <a:moveTo>
                    <a:pt x="0" y="0"/>
                  </a:moveTo>
                  <a:lnTo>
                    <a:pt x="0" y="29468"/>
                  </a:lnTo>
                  <a:lnTo>
                    <a:pt x="17645" y="39862"/>
                  </a:lnTo>
                  <a:lnTo>
                    <a:pt x="35290" y="29468"/>
                  </a:lnTo>
                  <a:lnTo>
                    <a:pt x="35290" y="0"/>
                  </a:lnTo>
                  <a:close/>
                </a:path>
              </a:pathLst>
            </a:custGeom>
            <a:solidFill>
              <a:srgbClr val="FDD77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C</a:t>
              </a:r>
              <a:endParaRPr sz="2900" b="1">
                <a:latin typeface="Times New Roman" pitchFamily="18" charset="0"/>
                <a:ea typeface="Fira Sans Extra Condensed Medium"/>
                <a:cs typeface="Times New Roman" pitchFamily="18" charset="0"/>
                <a:sym typeface="Fira Sans Extra Condensed Medium"/>
              </a:endParaRPr>
            </a:p>
          </p:txBody>
        </p:sp>
        <p:sp>
          <p:nvSpPr>
            <p:cNvPr id="481" name="Google Shape;481;p24"/>
            <p:cNvSpPr txBox="1"/>
            <p:nvPr/>
          </p:nvSpPr>
          <p:spPr>
            <a:xfrm>
              <a:off x="3373646" y="3086100"/>
              <a:ext cx="2988819" cy="271200"/>
            </a:xfrm>
            <a:prstGeom prst="rect">
              <a:avLst/>
            </a:prstGeom>
            <a:noFill/>
            <a:ln>
              <a:noFill/>
            </a:ln>
          </p:spPr>
          <p:txBody>
            <a:bodyPr spcFirstLastPara="1" wrap="square" lIns="91425" tIns="91425" rIns="91425" bIns="91425" anchor="ctr" anchorCtr="0">
              <a:noAutofit/>
            </a:bodyPr>
            <a:lstStyle/>
            <a:p>
              <a:pPr lvl="0"/>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ảo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cùng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chiều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vật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đối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xứng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nhau</a:t>
              </a:r>
              <a:r>
                <a:rPr lang="en-US" sz="3200" dirty="0" smtClean="0">
                  <a:solidFill>
                    <a:schemeClr val="bg1"/>
                  </a:solidFill>
                  <a:latin typeface="Times New Roman" pitchFamily="18" charset="0"/>
                  <a:cs typeface="Times New Roman" pitchFamily="18" charset="0"/>
                </a:rPr>
                <a:t> qua </a:t>
              </a:r>
              <a:r>
                <a:rPr lang="en-US" sz="3200" dirty="0" err="1" smtClean="0">
                  <a:solidFill>
                    <a:schemeClr val="bg1"/>
                  </a:solidFill>
                  <a:latin typeface="Times New Roman" pitchFamily="18" charset="0"/>
                  <a:cs typeface="Times New Roman" pitchFamily="18" charset="0"/>
                </a:rPr>
                <a:t>gương</a:t>
              </a:r>
              <a:r>
                <a:rPr lang="en-US" sz="3200" dirty="0" smtClean="0">
                  <a:solidFill>
                    <a:schemeClr val="bg1"/>
                  </a:solidFill>
                  <a:latin typeface="Times New Roman" pitchFamily="18" charset="0"/>
                  <a:cs typeface="Times New Roman" pitchFamily="18" charset="0"/>
                </a:rPr>
                <a:t> </a:t>
              </a:r>
              <a:endParaRPr sz="3200">
                <a:solidFill>
                  <a:schemeClr val="bg1"/>
                </a:solidFill>
                <a:latin typeface="Times New Roman" pitchFamily="18" charset="0"/>
                <a:ea typeface="Roboto"/>
                <a:cs typeface="Times New Roman" pitchFamily="18" charset="0"/>
                <a:sym typeface="Roboto"/>
              </a:endParaRPr>
            </a:p>
          </p:txBody>
        </p:sp>
      </p:grpSp>
      <p:grpSp>
        <p:nvGrpSpPr>
          <p:cNvPr id="4" name="Google Shape;483;p24"/>
          <p:cNvGrpSpPr/>
          <p:nvPr/>
        </p:nvGrpSpPr>
        <p:grpSpPr>
          <a:xfrm>
            <a:off x="228600" y="2705901"/>
            <a:ext cx="10058400" cy="1328767"/>
            <a:chOff x="2476988" y="2029425"/>
            <a:chExt cx="4433689" cy="996575"/>
          </a:xfrm>
        </p:grpSpPr>
        <p:sp>
          <p:nvSpPr>
            <p:cNvPr id="484" name="Google Shape;484;p24"/>
            <p:cNvSpPr/>
            <p:nvPr/>
          </p:nvSpPr>
          <p:spPr>
            <a:xfrm>
              <a:off x="2477000" y="2029425"/>
              <a:ext cx="3885465" cy="736725"/>
            </a:xfrm>
            <a:custGeom>
              <a:avLst/>
              <a:gdLst/>
              <a:ahLst/>
              <a:cxnLst/>
              <a:rect l="l" t="t" r="r" b="b"/>
              <a:pathLst>
                <a:path w="140816" h="29469" extrusionOk="0">
                  <a:moveTo>
                    <a:pt x="8514" y="1"/>
                  </a:moveTo>
                  <a:lnTo>
                    <a:pt x="1" y="14729"/>
                  </a:lnTo>
                  <a:lnTo>
                    <a:pt x="8514" y="29469"/>
                  </a:lnTo>
                  <a:lnTo>
                    <a:pt x="132303" y="29469"/>
                  </a:lnTo>
                  <a:lnTo>
                    <a:pt x="140816" y="14729"/>
                  </a:lnTo>
                  <a:lnTo>
                    <a:pt x="132303"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2476988" y="2029425"/>
              <a:ext cx="882275" cy="996575"/>
            </a:xfrm>
            <a:custGeom>
              <a:avLst/>
              <a:gdLst/>
              <a:ahLst/>
              <a:cxnLst/>
              <a:rect l="l" t="t" r="r" b="b"/>
              <a:pathLst>
                <a:path w="35291" h="39863" extrusionOk="0">
                  <a:moveTo>
                    <a:pt x="1" y="1"/>
                  </a:moveTo>
                  <a:lnTo>
                    <a:pt x="1" y="29469"/>
                  </a:lnTo>
                  <a:lnTo>
                    <a:pt x="17646" y="39863"/>
                  </a:lnTo>
                  <a:lnTo>
                    <a:pt x="35291" y="29469"/>
                  </a:lnTo>
                  <a:lnTo>
                    <a:pt x="35291" y="1"/>
                  </a:lnTo>
                  <a:close/>
                </a:path>
              </a:pathLst>
            </a:custGeom>
            <a:solidFill>
              <a:srgbClr val="F48989"/>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B</a:t>
              </a:r>
              <a:endParaRPr sz="2900" b="1">
                <a:latin typeface="Times New Roman" pitchFamily="18" charset="0"/>
                <a:ea typeface="Fira Sans Extra Condensed Medium"/>
                <a:cs typeface="Times New Roman" pitchFamily="18" charset="0"/>
                <a:sym typeface="Fira Sans Extra Condensed Medium"/>
              </a:endParaRPr>
            </a:p>
          </p:txBody>
        </p:sp>
        <p:sp>
          <p:nvSpPr>
            <p:cNvPr id="488" name="Google Shape;488;p24"/>
            <p:cNvSpPr/>
            <p:nvPr/>
          </p:nvSpPr>
          <p:spPr>
            <a:xfrm>
              <a:off x="6886219" y="2438497"/>
              <a:ext cx="24458" cy="24457"/>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txBox="1"/>
            <p:nvPr/>
          </p:nvSpPr>
          <p:spPr>
            <a:xfrm>
              <a:off x="3383879" y="2285999"/>
              <a:ext cx="2888616" cy="271200"/>
            </a:xfrm>
            <a:prstGeom prst="rect">
              <a:avLst/>
            </a:prstGeom>
            <a:noFill/>
            <a:ln>
              <a:noFill/>
            </a:ln>
          </p:spPr>
          <p:txBody>
            <a:bodyPr spcFirstLastPara="1" wrap="square" lIns="91425" tIns="91425" rIns="91425" bIns="91425" anchor="ctr" anchorCtr="0">
              <a:noAutofit/>
            </a:bodyPr>
            <a:lstStyle/>
            <a:p>
              <a:pPr lvl="0" algn="ctr"/>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thật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cùng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chiều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vật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đối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xứng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nhau</a:t>
              </a:r>
              <a:r>
                <a:rPr lang="en-US" sz="3200" dirty="0" smtClean="0">
                  <a:solidFill>
                    <a:schemeClr val="bg1"/>
                  </a:solidFill>
                  <a:latin typeface="Times New Roman" pitchFamily="18" charset="0"/>
                  <a:cs typeface="Times New Roman" pitchFamily="18" charset="0"/>
                </a:rPr>
                <a:t> qua </a:t>
              </a:r>
              <a:r>
                <a:rPr lang="en-US" sz="3200" dirty="0" err="1" smtClean="0">
                  <a:solidFill>
                    <a:schemeClr val="bg1"/>
                  </a:solidFill>
                  <a:latin typeface="Times New Roman" pitchFamily="18" charset="0"/>
                  <a:cs typeface="Times New Roman" pitchFamily="18" charset="0"/>
                </a:rPr>
                <a:t>gương</a:t>
              </a:r>
              <a:r>
                <a:rPr lang="en-US" sz="3200" dirty="0" smtClean="0">
                  <a:solidFill>
                    <a:schemeClr val="bg1"/>
                  </a:solidFill>
                  <a:latin typeface="Times New Roman" pitchFamily="18" charset="0"/>
                  <a:cs typeface="Times New Roman" pitchFamily="18" charset="0"/>
                </a:rPr>
                <a:t> </a:t>
              </a:r>
              <a:endParaRPr sz="3200" b="1">
                <a:solidFill>
                  <a:schemeClr val="bg1"/>
                </a:solidFill>
                <a:latin typeface="Times New Roman" pitchFamily="18" charset="0"/>
                <a:ea typeface="Roboto"/>
                <a:cs typeface="Times New Roman" pitchFamily="18" charset="0"/>
                <a:sym typeface="Roboto"/>
              </a:endParaRPr>
            </a:p>
          </p:txBody>
        </p:sp>
      </p:grpSp>
      <p:grpSp>
        <p:nvGrpSpPr>
          <p:cNvPr id="5" name="Google Shape;497;p24"/>
          <p:cNvGrpSpPr/>
          <p:nvPr/>
        </p:nvGrpSpPr>
        <p:grpSpPr>
          <a:xfrm>
            <a:off x="228600" y="1676400"/>
            <a:ext cx="8763000" cy="1328767"/>
            <a:chOff x="2476988" y="1243925"/>
            <a:chExt cx="3885477" cy="996575"/>
          </a:xfrm>
        </p:grpSpPr>
        <p:sp>
          <p:nvSpPr>
            <p:cNvPr id="498" name="Google Shape;498;p24"/>
            <p:cNvSpPr/>
            <p:nvPr/>
          </p:nvSpPr>
          <p:spPr>
            <a:xfrm>
              <a:off x="2477000" y="1243925"/>
              <a:ext cx="3885465" cy="736700"/>
            </a:xfrm>
            <a:custGeom>
              <a:avLst/>
              <a:gdLst/>
              <a:ahLst/>
              <a:cxnLst/>
              <a:rect l="l" t="t" r="r" b="b"/>
              <a:pathLst>
                <a:path w="140816" h="29468" extrusionOk="0">
                  <a:moveTo>
                    <a:pt x="8514" y="0"/>
                  </a:moveTo>
                  <a:lnTo>
                    <a:pt x="1" y="14740"/>
                  </a:lnTo>
                  <a:lnTo>
                    <a:pt x="8514" y="29468"/>
                  </a:lnTo>
                  <a:lnTo>
                    <a:pt x="132303" y="29468"/>
                  </a:lnTo>
                  <a:lnTo>
                    <a:pt x="140816" y="14740"/>
                  </a:lnTo>
                  <a:lnTo>
                    <a:pt x="132303"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4"/>
            <p:cNvSpPr/>
            <p:nvPr/>
          </p:nvSpPr>
          <p:spPr>
            <a:xfrm>
              <a:off x="3306913" y="1557063"/>
              <a:ext cx="44675" cy="204800"/>
            </a:xfrm>
            <a:custGeom>
              <a:avLst/>
              <a:gdLst/>
              <a:ahLst/>
              <a:cxnLst/>
              <a:rect l="l" t="t" r="r" b="b"/>
              <a:pathLst>
                <a:path w="1787" h="8192" extrusionOk="0">
                  <a:moveTo>
                    <a:pt x="0" y="0"/>
                  </a:moveTo>
                  <a:lnTo>
                    <a:pt x="0" y="8192"/>
                  </a:lnTo>
                  <a:lnTo>
                    <a:pt x="1786" y="819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3247388" y="1594263"/>
              <a:ext cx="44650" cy="167600"/>
            </a:xfrm>
            <a:custGeom>
              <a:avLst/>
              <a:gdLst/>
              <a:ahLst/>
              <a:cxnLst/>
              <a:rect l="l" t="t" r="r" b="b"/>
              <a:pathLst>
                <a:path w="1786" h="6704" extrusionOk="0">
                  <a:moveTo>
                    <a:pt x="0" y="1"/>
                  </a:moveTo>
                  <a:lnTo>
                    <a:pt x="0" y="6704"/>
                  </a:lnTo>
                  <a:lnTo>
                    <a:pt x="1786" y="6704"/>
                  </a:lnTo>
                  <a:lnTo>
                    <a:pt x="178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3191713" y="1631488"/>
              <a:ext cx="44675" cy="130375"/>
            </a:xfrm>
            <a:custGeom>
              <a:avLst/>
              <a:gdLst/>
              <a:ahLst/>
              <a:cxnLst/>
              <a:rect l="l" t="t" r="r" b="b"/>
              <a:pathLst>
                <a:path w="1787" h="5215" extrusionOk="0">
                  <a:moveTo>
                    <a:pt x="1" y="0"/>
                  </a:moveTo>
                  <a:lnTo>
                    <a:pt x="1" y="5215"/>
                  </a:lnTo>
                  <a:lnTo>
                    <a:pt x="1787" y="5215"/>
                  </a:lnTo>
                  <a:lnTo>
                    <a:pt x="178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3132188" y="1672563"/>
              <a:ext cx="44675" cy="89300"/>
            </a:xfrm>
            <a:custGeom>
              <a:avLst/>
              <a:gdLst/>
              <a:ahLst/>
              <a:cxnLst/>
              <a:rect l="l" t="t" r="r" b="b"/>
              <a:pathLst>
                <a:path w="1787" h="3572" extrusionOk="0">
                  <a:moveTo>
                    <a:pt x="0" y="0"/>
                  </a:moveTo>
                  <a:lnTo>
                    <a:pt x="0" y="3572"/>
                  </a:lnTo>
                  <a:lnTo>
                    <a:pt x="1786" y="357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2476988" y="1243925"/>
              <a:ext cx="882275" cy="996575"/>
            </a:xfrm>
            <a:custGeom>
              <a:avLst/>
              <a:gdLst/>
              <a:ahLst/>
              <a:cxnLst/>
              <a:rect l="l" t="t" r="r" b="b"/>
              <a:pathLst>
                <a:path w="35291" h="39863" extrusionOk="0">
                  <a:moveTo>
                    <a:pt x="1" y="0"/>
                  </a:moveTo>
                  <a:lnTo>
                    <a:pt x="1" y="29468"/>
                  </a:lnTo>
                  <a:lnTo>
                    <a:pt x="17646" y="39862"/>
                  </a:lnTo>
                  <a:lnTo>
                    <a:pt x="35291" y="29468"/>
                  </a:lnTo>
                  <a:lnTo>
                    <a:pt x="35291" y="0"/>
                  </a:lnTo>
                  <a:close/>
                </a:path>
              </a:pathLst>
            </a:custGeom>
            <a:solidFill>
              <a:srgbClr val="9ED1FD"/>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A</a:t>
              </a:r>
              <a:endParaRPr sz="2900" b="1">
                <a:latin typeface="Times New Roman" pitchFamily="18" charset="0"/>
                <a:ea typeface="Fira Sans Extra Condensed Medium"/>
                <a:cs typeface="Times New Roman" pitchFamily="18" charset="0"/>
                <a:sym typeface="Fira Sans Extra Condensed Medium"/>
              </a:endParaRPr>
            </a:p>
          </p:txBody>
        </p:sp>
        <p:sp>
          <p:nvSpPr>
            <p:cNvPr id="509" name="Google Shape;509;p24"/>
            <p:cNvSpPr txBox="1"/>
            <p:nvPr/>
          </p:nvSpPr>
          <p:spPr>
            <a:xfrm>
              <a:off x="3320063" y="1428750"/>
              <a:ext cx="2895780" cy="271200"/>
            </a:xfrm>
            <a:prstGeom prst="rect">
              <a:avLst/>
            </a:prstGeom>
            <a:noFill/>
            <a:ln>
              <a:noFill/>
            </a:ln>
          </p:spPr>
          <p:txBody>
            <a:bodyPr spcFirstLastPara="1" wrap="square" lIns="91425" tIns="91425" rIns="91425" bIns="91425" anchor="ctr" anchorCtr="0">
              <a:noAutofit/>
            </a:bodyPr>
            <a:lstStyle/>
            <a:p>
              <a:pPr lvl="0"/>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thật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cùng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chiều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nhỏ</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hơn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vậ</a:t>
              </a:r>
              <a:r>
                <a:rPr lang="vi-VN" sz="3200" dirty="0" smtClean="0">
                  <a:solidFill>
                    <a:schemeClr val="bg1"/>
                  </a:solidFill>
                  <a:latin typeface="Times New Roman" pitchFamily="18" charset="0"/>
                  <a:cs typeface="Times New Roman" pitchFamily="18" charset="0"/>
                </a:rPr>
                <a:t>t</a:t>
              </a:r>
              <a:endParaRPr sz="3200" b="1">
                <a:solidFill>
                  <a:schemeClr val="bg1"/>
                </a:solidFill>
                <a:latin typeface="Times New Roman" pitchFamily="18" charset="0"/>
                <a:ea typeface="Roboto"/>
                <a:cs typeface="Times New Roman" pitchFamily="18" charset="0"/>
                <a:sym typeface="Roboto"/>
              </a:endParaRPr>
            </a:p>
          </p:txBody>
        </p:sp>
      </p:grpSp>
      <p:sp>
        <p:nvSpPr>
          <p:cNvPr id="24" name="Flowchart: Terminator 23"/>
          <p:cNvSpPr/>
          <p:nvPr/>
        </p:nvSpPr>
        <p:spPr>
          <a:xfrm>
            <a:off x="0" y="0"/>
            <a:ext cx="9144000" cy="129540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1:</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Chọn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câu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trả</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lời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đúng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Ảnh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vật</a:t>
            </a:r>
            <a:r>
              <a:rPr lang="en-US" sz="3600" dirty="0" smtClean="0">
                <a:solidFill>
                  <a:schemeClr val="tx1"/>
                </a:solidFill>
                <a:latin typeface="Times New Roman" pitchFamily="18" charset="0"/>
                <a:cs typeface="Times New Roman" pitchFamily="18" charset="0"/>
              </a:rPr>
              <a:t> qua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gương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phẳng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luôn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là</a:t>
            </a:r>
            <a:r>
              <a:rPr lang="en-US" sz="3600" dirty="0" smtClean="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sp>
        <p:nvSpPr>
          <p:cNvPr id="25" name="Oval 24"/>
          <p:cNvSpPr/>
          <p:nvPr/>
        </p:nvSpPr>
        <p:spPr>
          <a:xfrm>
            <a:off x="990600" y="40386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4)">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0" fill="hold"/>
                                        <p:tgtEl>
                                          <p:spTgt spid="25"/>
                                        </p:tgtEl>
                                        <p:attrNameLst>
                                          <p:attrName>ppt_x</p:attrName>
                                        </p:attrNameLst>
                                      </p:cBhvr>
                                      <p:tavLst>
                                        <p:tav tm="0">
                                          <p:val>
                                            <p:strVal val="#ppt_x"/>
                                          </p:val>
                                        </p:tav>
                                        <p:tav tm="100000">
                                          <p:val>
                                            <p:strVal val="#ppt_x"/>
                                          </p:val>
                                        </p:tav>
                                      </p:tavLst>
                                    </p:anim>
                                    <p:anim calcmode="lin" valueType="num">
                                      <p:cBhvr additive="base">
                                        <p:cTn id="34" dur="5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màu hồ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304698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C.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4" name="Oval 3"/>
          <p:cNvSpPr/>
          <p:nvPr/>
        </p:nvSpPr>
        <p:spPr>
          <a:xfrm>
            <a:off x="0" y="2514600"/>
            <a:ext cx="457200" cy="381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D</a:t>
            </a:r>
            <a:endParaRPr lang="en-US" sz="3200" dirty="0">
              <a:solidFill>
                <a:srgbClr val="FF0000"/>
              </a:solidFill>
              <a:latin typeface="Times New Roman" pitchFamily="18" charset="0"/>
              <a:cs typeface="Times New Roman" pitchFamily="18" charset="0"/>
            </a:endParaRPr>
          </a:p>
        </p:txBody>
      </p:sp>
      <p:sp>
        <p:nvSpPr>
          <p:cNvPr id="5" name="Rectangle 4"/>
          <p:cNvSpPr/>
          <p:nvPr/>
        </p:nvSpPr>
        <p:spPr>
          <a:xfrm>
            <a:off x="0" y="2971800"/>
            <a:ext cx="9144000" cy="304698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3:</a:t>
            </a:r>
            <a:r>
              <a:rPr lang="en-US" sz="3200" dirty="0" smtClean="0">
                <a:latin typeface="Times New Roman" pitchFamily="18" charset="0"/>
                <a:cs typeface="Times New Roman" pitchFamily="18" charset="0"/>
              </a:rPr>
              <a:t>Nói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C.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D.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Oval 5"/>
          <p:cNvSpPr/>
          <p:nvPr/>
        </p:nvSpPr>
        <p:spPr>
          <a:xfrm>
            <a:off x="0" y="49530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2" name="Google Shape;421;p23"/>
          <p:cNvGrpSpPr/>
          <p:nvPr/>
        </p:nvGrpSpPr>
        <p:grpSpPr>
          <a:xfrm>
            <a:off x="304800" y="1219201"/>
            <a:ext cx="1878479" cy="4610527"/>
            <a:chOff x="1338088" y="1919060"/>
            <a:chExt cx="1953900" cy="1004631"/>
          </a:xfrm>
        </p:grpSpPr>
        <p:sp>
          <p:nvSpPr>
            <p:cNvPr id="422" name="Google Shape;422;p23"/>
            <p:cNvSpPr/>
            <p:nvPr/>
          </p:nvSpPr>
          <p:spPr>
            <a:xfrm>
              <a:off x="1338088" y="2051891"/>
              <a:ext cx="1870200" cy="871800"/>
            </a:xfrm>
            <a:prstGeom prst="roundRect">
              <a:avLst>
                <a:gd name="adj" fmla="val 6755"/>
              </a:avLst>
            </a:prstGeom>
            <a:solidFill>
              <a:schemeClr val="accent6"/>
            </a:solidFill>
            <a:ln>
              <a:noFill/>
            </a:ln>
          </p:spPr>
          <p:txBody>
            <a:bodyPr spcFirstLastPara="1" wrap="square" lIns="182875" tIns="91425" rIns="182875" bIns="91425" anchor="ctr" anchorCtr="0">
              <a:noAutofit/>
            </a:bodyPr>
            <a:lstStyle/>
            <a:p>
              <a:pPr lvl="0" algn="ctr">
                <a:buClr>
                  <a:schemeClr val="dk1"/>
                </a:buClr>
                <a:buSzPts val="1100"/>
              </a:pP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endParaRPr sz="3600">
                <a:solidFill>
                  <a:srgbClr val="FFFFFF"/>
                </a:solidFill>
                <a:latin typeface="Times New Roman" pitchFamily="18" charset="0"/>
                <a:ea typeface="Roboto"/>
                <a:cs typeface="Times New Roman" pitchFamily="18" charset="0"/>
                <a:sym typeface="Roboto"/>
              </a:endParaRPr>
            </a:p>
          </p:txBody>
        </p:sp>
        <p:sp>
          <p:nvSpPr>
            <p:cNvPr id="423" name="Google Shape;423;p23"/>
            <p:cNvSpPr/>
            <p:nvPr/>
          </p:nvSpPr>
          <p:spPr>
            <a:xfrm>
              <a:off x="1972163" y="1919060"/>
              <a:ext cx="713335" cy="132831"/>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A</a:t>
              </a:r>
              <a:endParaRPr sz="3600" b="1">
                <a:latin typeface="Times New Roman" pitchFamily="18" charset="0"/>
                <a:cs typeface="Times New Roman" pitchFamily="18" charset="0"/>
              </a:endParaRPr>
            </a:p>
          </p:txBody>
        </p:sp>
        <p:sp>
          <p:nvSpPr>
            <p:cNvPr id="427" name="Google Shape;427;p23"/>
            <p:cNvSpPr/>
            <p:nvPr/>
          </p:nvSpPr>
          <p:spPr>
            <a:xfrm rot="5400000">
              <a:off x="2964988" y="2447250"/>
              <a:ext cx="556500" cy="97500"/>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30;p23"/>
          <p:cNvGrpSpPr/>
          <p:nvPr/>
        </p:nvGrpSpPr>
        <p:grpSpPr>
          <a:xfrm>
            <a:off x="2590800" y="1219200"/>
            <a:ext cx="1891747" cy="4533365"/>
            <a:chOff x="3366700" y="1875023"/>
            <a:chExt cx="1967700" cy="1047946"/>
          </a:xfrm>
        </p:grpSpPr>
        <p:sp>
          <p:nvSpPr>
            <p:cNvPr id="431" name="Google Shape;431;p23"/>
            <p:cNvSpPr/>
            <p:nvPr/>
          </p:nvSpPr>
          <p:spPr>
            <a:xfrm>
              <a:off x="3366700" y="2051169"/>
              <a:ext cx="1870199" cy="871800"/>
            </a:xfrm>
            <a:prstGeom prst="roundRect">
              <a:avLst>
                <a:gd name="adj" fmla="val 6755"/>
              </a:avLst>
            </a:prstGeom>
            <a:solidFill>
              <a:schemeClr val="accent1"/>
            </a:solidFill>
            <a:ln>
              <a:noFill/>
            </a:ln>
          </p:spPr>
          <p:txBody>
            <a:bodyPr spcFirstLastPara="1" wrap="square" lIns="182875" tIns="91425" rIns="182875" bIns="91425" anchor="ctr" anchorCtr="0">
              <a:noAutofit/>
            </a:bodyPr>
            <a:lstStyle/>
            <a:p>
              <a:pPr lvl="0" algn="ctr"/>
              <a:r>
                <a:rPr lang="en-US" sz="3600" dirty="0" smtClean="0"/>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endParaRPr sz="3600">
                <a:solidFill>
                  <a:srgbClr val="FFFFFF"/>
                </a:solidFill>
                <a:latin typeface="Times New Roman" pitchFamily="18" charset="0"/>
                <a:ea typeface="Roboto"/>
                <a:cs typeface="Times New Roman" pitchFamily="18" charset="0"/>
                <a:sym typeface="Roboto"/>
              </a:endParaRPr>
            </a:p>
          </p:txBody>
        </p:sp>
        <p:sp>
          <p:nvSpPr>
            <p:cNvPr id="432" name="Google Shape;432;p23"/>
            <p:cNvSpPr/>
            <p:nvPr/>
          </p:nvSpPr>
          <p:spPr>
            <a:xfrm>
              <a:off x="3921516" y="1875023"/>
              <a:ext cx="782047" cy="176146"/>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sp>
          <p:nvSpPr>
            <p:cNvPr id="433" name="Google Shape;433;p23"/>
            <p:cNvSpPr/>
            <p:nvPr/>
          </p:nvSpPr>
          <p:spPr>
            <a:xfrm rot="5400000">
              <a:off x="5007400" y="2447250"/>
              <a:ext cx="556500" cy="975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rot="5400000">
              <a:off x="3137200" y="2447250"/>
              <a:ext cx="556500" cy="97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41;p23"/>
          <p:cNvGrpSpPr/>
          <p:nvPr/>
        </p:nvGrpSpPr>
        <p:grpSpPr>
          <a:xfrm>
            <a:off x="4800601" y="1219200"/>
            <a:ext cx="1967934" cy="5334000"/>
            <a:chOff x="5395313" y="1891036"/>
            <a:chExt cx="2046945" cy="1015920"/>
          </a:xfrm>
        </p:grpSpPr>
        <p:sp>
          <p:nvSpPr>
            <p:cNvPr id="442" name="Google Shape;442;p23"/>
            <p:cNvSpPr/>
            <p:nvPr/>
          </p:nvSpPr>
          <p:spPr>
            <a:xfrm>
              <a:off x="5395313" y="2035156"/>
              <a:ext cx="2046945" cy="871800"/>
            </a:xfrm>
            <a:prstGeom prst="roundRect">
              <a:avLst>
                <a:gd name="adj" fmla="val 6755"/>
              </a:avLst>
            </a:prstGeom>
            <a:solidFill>
              <a:schemeClr val="accent5"/>
            </a:solidFill>
            <a:ln>
              <a:noFill/>
            </a:ln>
          </p:spPr>
          <p:txBody>
            <a:bodyPr spcFirstLastPara="1" wrap="square" lIns="182875" tIns="91425" rIns="182875" bIns="91425" anchor="ctr" anchorCtr="0">
              <a:noAutofit/>
            </a:bodyPr>
            <a:lstStyle/>
            <a:p>
              <a:pPr lvl="0" algn="ct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endParaRPr sz="3600">
                <a:solidFill>
                  <a:srgbClr val="FFFFFF"/>
                </a:solidFill>
                <a:latin typeface="Times New Roman" pitchFamily="18" charset="0"/>
                <a:ea typeface="Roboto"/>
                <a:cs typeface="Times New Roman" pitchFamily="18" charset="0"/>
                <a:sym typeface="Roboto"/>
              </a:endParaRPr>
            </a:p>
          </p:txBody>
        </p:sp>
        <p:sp>
          <p:nvSpPr>
            <p:cNvPr id="443" name="Google Shape;443;p23"/>
            <p:cNvSpPr/>
            <p:nvPr/>
          </p:nvSpPr>
          <p:spPr>
            <a:xfrm>
              <a:off x="5960674" y="1891036"/>
              <a:ext cx="702789" cy="144120"/>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444" name="Google Shape;444;p23"/>
            <p:cNvSpPr/>
            <p:nvPr/>
          </p:nvSpPr>
          <p:spPr>
            <a:xfrm rot="5400000">
              <a:off x="7036013" y="2447250"/>
              <a:ext cx="556500" cy="975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rot="5400000">
              <a:off x="5165813" y="2447250"/>
              <a:ext cx="556500" cy="97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52;p23"/>
          <p:cNvGrpSpPr/>
          <p:nvPr/>
        </p:nvGrpSpPr>
        <p:grpSpPr>
          <a:xfrm>
            <a:off x="6934202" y="1219200"/>
            <a:ext cx="2209798" cy="5638800"/>
            <a:chOff x="7404288" y="1906572"/>
            <a:chExt cx="2298520" cy="1025328"/>
          </a:xfrm>
        </p:grpSpPr>
        <p:sp>
          <p:nvSpPr>
            <p:cNvPr id="453" name="Google Shape;453;p23"/>
            <p:cNvSpPr/>
            <p:nvPr/>
          </p:nvSpPr>
          <p:spPr>
            <a:xfrm>
              <a:off x="7418087" y="2031274"/>
              <a:ext cx="2284721" cy="900626"/>
            </a:xfrm>
            <a:prstGeom prst="roundRect">
              <a:avLst>
                <a:gd name="adj" fmla="val 6755"/>
              </a:avLst>
            </a:prstGeom>
            <a:solidFill>
              <a:schemeClr val="accent4"/>
            </a:solidFill>
            <a:ln>
              <a:noFill/>
            </a:ln>
          </p:spPr>
          <p:txBody>
            <a:bodyPr spcFirstLastPara="1" wrap="square" lIns="182875" tIns="91425" rIns="182875" bIns="91425" anchor="ctr" anchorCtr="0">
              <a:noAutofit/>
            </a:bodyPr>
            <a:lstStyle/>
            <a:p>
              <a:pPr lvl="0" algn="ct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endParaRPr sz="3600">
                <a:solidFill>
                  <a:srgbClr val="FFFFFF"/>
                </a:solidFill>
                <a:latin typeface="Times New Roman" pitchFamily="18" charset="0"/>
                <a:ea typeface="Roboto"/>
                <a:cs typeface="Times New Roman" pitchFamily="18" charset="0"/>
                <a:sym typeface="Roboto"/>
              </a:endParaRPr>
            </a:p>
          </p:txBody>
        </p:sp>
        <p:sp>
          <p:nvSpPr>
            <p:cNvPr id="454" name="Google Shape;454;p23"/>
            <p:cNvSpPr/>
            <p:nvPr/>
          </p:nvSpPr>
          <p:spPr>
            <a:xfrm>
              <a:off x="7969649" y="1906572"/>
              <a:ext cx="782046" cy="124702"/>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455" name="Google Shape;455;p23"/>
            <p:cNvSpPr/>
            <p:nvPr/>
          </p:nvSpPr>
          <p:spPr>
            <a:xfrm rot="5400000">
              <a:off x="9044988" y="2447250"/>
              <a:ext cx="556500" cy="975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rot="5400000">
              <a:off x="7174788" y="2447250"/>
              <a:ext cx="556500" cy="975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Flowchart: Terminator 43"/>
          <p:cNvSpPr/>
          <p:nvPr/>
        </p:nvSpPr>
        <p:spPr>
          <a:xfrm>
            <a:off x="228600" y="0"/>
            <a:ext cx="8915400" cy="1143000"/>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4:</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6" name="Rectangle 45"/>
          <p:cNvSpPr/>
          <p:nvPr/>
        </p:nvSpPr>
        <p:spPr>
          <a:xfrm>
            <a:off x="304800" y="1905000"/>
            <a:ext cx="1752600" cy="3970318"/>
          </a:xfrm>
          <a:prstGeom prst="rect">
            <a:avLst/>
          </a:prstGeom>
        </p:spPr>
        <p:txBody>
          <a:bodyPr wrap="square">
            <a:spAutoFit/>
          </a:bodyPr>
          <a:lstStyle/>
          <a:p>
            <a:pPr lvl="0" algn="ctr"/>
            <a:r>
              <a:rPr lang="vi-VN" sz="3600" dirty="0" smtClean="0">
                <a:solidFill>
                  <a:srgbClr val="FF0000"/>
                </a:solidFill>
                <a:latin typeface="+mj-lt"/>
              </a:rPr>
              <a:t>Hứng được trên màn và lớn bằng </a:t>
            </a:r>
          </a:p>
          <a:p>
            <a:pPr lvl="0" algn="ctr"/>
            <a:r>
              <a:rPr lang="vi-VN" sz="3600" dirty="0" smtClean="0">
                <a:solidFill>
                  <a:srgbClr val="FF0000"/>
                </a:solidFill>
                <a:latin typeface="+mj-lt"/>
              </a:rPr>
              <a:t>vật </a:t>
            </a:r>
            <a:endParaRPr lang="vi-VN" sz="3600" dirty="0">
              <a:solidFill>
                <a:srgbClr val="FF0000"/>
              </a:solidFill>
              <a:latin typeface="+mj-lt"/>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ppt_x"/>
                                          </p:val>
                                        </p:tav>
                                        <p:tav tm="100000">
                                          <p:val>
                                            <p:strVal val="#ppt_x"/>
                                          </p:val>
                                        </p:tav>
                                      </p:tavLst>
                                    </p:anim>
                                    <p:anim calcmode="lin" valueType="num">
                                      <p:cBhvr additive="base">
                                        <p:cTn id="1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46">
                                            <p:txEl>
                                              <p:pRg st="0" end="0"/>
                                            </p:txEl>
                                          </p:spTgt>
                                        </p:tgtEl>
                                        <p:attrNameLst>
                                          <p:attrName>style.visibility</p:attrName>
                                        </p:attrNameLst>
                                      </p:cBhvr>
                                      <p:to>
                                        <p:strVal val="visible"/>
                                      </p:to>
                                    </p:set>
                                    <p:animEffect transition="in" filter="wheel(4)">
                                      <p:cBhvr>
                                        <p:cTn id="33" dur="2000"/>
                                        <p:tgtEl>
                                          <p:spTgt spid="4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46">
                                            <p:txEl>
                                              <p:pRg st="1" end="1"/>
                                            </p:txEl>
                                          </p:spTgt>
                                        </p:tgtEl>
                                        <p:attrNameLst>
                                          <p:attrName>style.visibility</p:attrName>
                                        </p:attrNameLst>
                                      </p:cBhvr>
                                      <p:to>
                                        <p:strVal val="visible"/>
                                      </p:to>
                                    </p:set>
                                    <p:animEffect transition="in" filter="wheel(4)">
                                      <p:cBhvr>
                                        <p:cTn id="38" dur="2000"/>
                                        <p:tgtEl>
                                          <p:spTgt spid="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0" y="1447800"/>
            <a:ext cx="91440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pPr lvl="0"/>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bởi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a:t>
              </a:r>
              <a:endParaRPr sz="2800">
                <a:solidFill>
                  <a:srgbClr val="434343"/>
                </a:solidFill>
                <a:latin typeface="Times New Roman" pitchFamily="18" charset="0"/>
                <a:ea typeface="Roboto"/>
                <a:cs typeface="Times New Roman" pitchFamily="18" charset="0"/>
                <a:sym typeface="Roboto"/>
              </a:endParaRP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457200" y="2667000"/>
            <a:ext cx="8686800"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pPr lvl="0"/>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bởi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a:t>
              </a:r>
              <a:endParaRPr sz="2800">
                <a:solidFill>
                  <a:srgbClr val="434343"/>
                </a:solidFill>
                <a:latin typeface="Times New Roman" pitchFamily="18" charset="0"/>
                <a:ea typeface="Roboto"/>
                <a:cs typeface="Times New Roman" pitchFamily="18" charset="0"/>
                <a:sym typeface="Roboto"/>
              </a:endParaRPr>
            </a:p>
          </p:txBody>
        </p:sp>
      </p:grpSp>
      <p:grpSp>
        <p:nvGrpSpPr>
          <p:cNvPr id="4" name="Google Shape;665;p28"/>
          <p:cNvGrpSpPr/>
          <p:nvPr/>
        </p:nvGrpSpPr>
        <p:grpSpPr>
          <a:xfrm>
            <a:off x="381000" y="3886200"/>
            <a:ext cx="87630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494038" y="3488555"/>
              <a:ext cx="3448487" cy="300300"/>
            </a:xfrm>
            <a:prstGeom prst="rect">
              <a:avLst/>
            </a:prstGeom>
            <a:noFill/>
            <a:ln>
              <a:noFill/>
            </a:ln>
          </p:spPr>
          <p:txBody>
            <a:bodyPr spcFirstLastPara="1" wrap="square" lIns="91425" tIns="91425" rIns="91425" bIns="91425" anchor="ctr" anchorCtr="0">
              <a:noAutofit/>
            </a:bodyPr>
            <a:lstStyle/>
            <a:p>
              <a:pPr lvl="0"/>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S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kéo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ảo</a:t>
              </a:r>
              <a:r>
                <a:rPr lang="en-US" sz="2800" dirty="0" smtClean="0">
                  <a:latin typeface="Times New Roman" pitchFamily="18" charset="0"/>
                  <a:cs typeface="Times New Roman" pitchFamily="18" charset="0"/>
                </a:rPr>
                <a:t> S’. </a:t>
              </a:r>
              <a:endParaRPr sz="2800">
                <a:solidFill>
                  <a:srgbClr val="434343"/>
                </a:solidFill>
                <a:latin typeface="Times New Roman" pitchFamily="18" charset="0"/>
                <a:ea typeface="Roboto"/>
                <a:cs typeface="Times New Roman" pitchFamily="18" charset="0"/>
                <a:sym typeface="Roboto"/>
              </a:endParaRPr>
            </a:p>
          </p:txBody>
        </p:sp>
      </p:grpSp>
      <p:grpSp>
        <p:nvGrpSpPr>
          <p:cNvPr id="5" name="Google Shape;672;p28"/>
          <p:cNvGrpSpPr/>
          <p:nvPr/>
        </p:nvGrpSpPr>
        <p:grpSpPr>
          <a:xfrm>
            <a:off x="0" y="5181600"/>
            <a:ext cx="89154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pPr lvl="0"/>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endParaRPr sz="2800">
                <a:solidFill>
                  <a:srgbClr val="434343"/>
                </a:solidFill>
                <a:latin typeface="Times New Roman" pitchFamily="18" charset="0"/>
                <a:ea typeface="Roboto"/>
                <a:cs typeface="Times New Roman" pitchFamily="18" charset="0"/>
                <a:sym typeface="Roboto"/>
              </a:endParaRPr>
            </a:p>
          </p:txBody>
        </p:sp>
      </p:grpSp>
      <p:sp>
        <p:nvSpPr>
          <p:cNvPr id="40" name="Flowchart: Terminator 39"/>
          <p:cNvSpPr/>
          <p:nvPr/>
        </p:nvSpPr>
        <p:spPr>
          <a:xfrm>
            <a:off x="0" y="0"/>
            <a:ext cx="9144000" cy="11430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5:</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Chọn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phát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biểu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không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đúng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nói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về</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ảnh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vật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bởi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gương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phẳng</a:t>
            </a:r>
            <a:endParaRPr lang="en-US" sz="3600" b="1" dirty="0">
              <a:solidFill>
                <a:schemeClr val="tx1"/>
              </a:solidFill>
              <a:latin typeface="Times New Roman" pitchFamily="18" charset="0"/>
              <a:cs typeface="Times New Roman" pitchFamily="18" charset="0"/>
            </a:endParaRPr>
          </a:p>
        </p:txBody>
      </p:sp>
      <p:sp>
        <p:nvSpPr>
          <p:cNvPr id="41" name="Rectangle 40"/>
          <p:cNvSpPr/>
          <p:nvPr/>
        </p:nvSpPr>
        <p:spPr>
          <a:xfrm>
            <a:off x="3581400" y="2514600"/>
            <a:ext cx="5562600" cy="1384995"/>
          </a:xfrm>
          <a:prstGeom prst="rect">
            <a:avLst/>
          </a:prstGeom>
        </p:spPr>
        <p:txBody>
          <a:bodyPr wrap="square">
            <a:spAutoFit/>
          </a:bodyPr>
          <a:lstStyle/>
          <a:p>
            <a:pPr lvl="0"/>
            <a:r>
              <a:rPr lang="vi-VN" sz="2800" dirty="0" smtClean="0">
                <a:solidFill>
                  <a:srgbClr val="C00000"/>
                </a:solidFill>
                <a:latin typeface="Times New Roman" pitchFamily="18" charset="0"/>
                <a:cs typeface="Times New Roman" pitchFamily="18" charset="0"/>
              </a:rPr>
              <a:t>Ảnh ảo tạo bởi gương phẳng không hứng được trên màn chắn và nhỏ hơn vật.</a:t>
            </a:r>
            <a:endParaRPr lang="vi-VN" sz="2800" dirty="0">
              <a:solidFill>
                <a:srgbClr val="C00000"/>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linds(horizont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0" nodeType="clickEffect">
                                  <p:stCondLst>
                                    <p:cond delay="0"/>
                                  </p:stCondLst>
                                  <p:childTnLst>
                                    <p:animScale>
                                      <p:cBhvr>
                                        <p:cTn id="37"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8915400" cy="4401205"/>
          </a:xfrm>
          <a:prstGeom prst="rect">
            <a:avLst/>
          </a:prstGeom>
        </p:spPr>
        <p:txBody>
          <a:bodyPr wrap="square">
            <a:spAutoFit/>
          </a:bodyPr>
          <a:lstStyle/>
          <a:p>
            <a:r>
              <a:rPr lang="en-US" sz="4000" b="1">
                <a:solidFill>
                  <a:srgbClr val="000000"/>
                </a:solidFill>
                <a:latin typeface="Times New Roman" panose="02020603050405020304" pitchFamily="18" charset="0"/>
                <a:ea typeface="Calibri" panose="020F0502020204030204" pitchFamily="34" charset="0"/>
              </a:rPr>
              <a:t>Câu 6:</a:t>
            </a:r>
            <a:r>
              <a:rPr lang="en-US" sz="4000">
                <a:solidFill>
                  <a:srgbClr val="000000"/>
                </a:solidFill>
                <a:latin typeface="Times New Roman" panose="02020603050405020304" pitchFamily="18" charset="0"/>
                <a:ea typeface="Calibri" panose="020F0502020204030204" pitchFamily="34" charset="0"/>
              </a:rPr>
              <a:t> Một vật sáng AB đặt trước một gương phẳng. Góc tạo bởi vật và mặt gương bằng 600. Hãy tìm góc tạo bởi ảnh và mặt gương.                                                                                                                    </a:t>
            </a:r>
            <a:endParaRPr lang="en-US" sz="4000" smtClean="0">
              <a:solidFill>
                <a:srgbClr val="000000"/>
              </a:solidFill>
              <a:latin typeface="Times New Roman" panose="02020603050405020304" pitchFamily="18" charset="0"/>
              <a:ea typeface="Calibri" panose="020F0502020204030204" pitchFamily="34" charset="0"/>
            </a:endParaRPr>
          </a:p>
          <a:p>
            <a:endParaRPr lang="en-US" sz="4000">
              <a:solidFill>
                <a:srgbClr val="000000"/>
              </a:solidFill>
              <a:latin typeface="Times New Roman" panose="02020603050405020304" pitchFamily="18" charset="0"/>
              <a:ea typeface="Calibri" panose="020F0502020204030204" pitchFamily="34" charset="0"/>
            </a:endParaRPr>
          </a:p>
          <a:p>
            <a:r>
              <a:rPr lang="en-US" sz="4000" smtClean="0">
                <a:solidFill>
                  <a:srgbClr val="000000"/>
                </a:solidFill>
                <a:latin typeface="Times New Roman" panose="02020603050405020304" pitchFamily="18" charset="0"/>
                <a:ea typeface="Calibri" panose="020F0502020204030204" pitchFamily="34" charset="0"/>
              </a:rPr>
              <a:t>A</a:t>
            </a:r>
            <a:r>
              <a:rPr lang="en-US" sz="4000">
                <a:solidFill>
                  <a:srgbClr val="000000"/>
                </a:solidFill>
                <a:latin typeface="Times New Roman" panose="02020603050405020304" pitchFamily="18" charset="0"/>
                <a:ea typeface="Calibri" panose="020F0502020204030204" pitchFamily="34" charset="0"/>
              </a:rPr>
              <a:t>. 200                                 B. 450                             </a:t>
            </a:r>
            <a:r>
              <a:rPr lang="en-US" sz="4000" i="1">
                <a:solidFill>
                  <a:srgbClr val="000000"/>
                </a:solidFill>
                <a:latin typeface="Times New Roman" panose="02020603050405020304" pitchFamily="18" charset="0"/>
                <a:ea typeface="Calibri" panose="020F0502020204030204" pitchFamily="34" charset="0"/>
              </a:rPr>
              <a:t>C. 600</a:t>
            </a:r>
            <a:r>
              <a:rPr lang="en-US" sz="4000">
                <a:solidFill>
                  <a:srgbClr val="000000"/>
                </a:solidFill>
                <a:latin typeface="Times New Roman" panose="02020603050405020304" pitchFamily="18" charset="0"/>
                <a:ea typeface="Calibri" panose="020F0502020204030204" pitchFamily="34" charset="0"/>
              </a:rPr>
              <a:t>                                  D. 300 </a:t>
            </a:r>
            <a:endParaRPr lang="en-US" sz="4000"/>
          </a:p>
        </p:txBody>
      </p:sp>
      <p:sp>
        <p:nvSpPr>
          <p:cNvPr id="4" name="Oval 3"/>
          <p:cNvSpPr/>
          <p:nvPr/>
        </p:nvSpPr>
        <p:spPr>
          <a:xfrm>
            <a:off x="228600" y="4648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0757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616101"/>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7:</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S </a:t>
            </a:r>
            <a:r>
              <a:rPr lang="en-US" sz="3200" dirty="0" err="1" smtClean="0">
                <a:latin typeface="Times New Roman" pitchFamily="18" charset="0"/>
                <a:cs typeface="Times New Roman" pitchFamily="18" charset="0"/>
              </a:rPr>
              <a:t>đặt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khoảng</a:t>
            </a:r>
            <a:r>
              <a:rPr lang="en-US" sz="3200" dirty="0" smtClean="0">
                <a:latin typeface="Times New Roman" pitchFamily="18" charset="0"/>
                <a:cs typeface="Times New Roman" pitchFamily="18" charset="0"/>
              </a:rPr>
              <a:t> d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S’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khoảng</a:t>
            </a:r>
            <a:r>
              <a:rPr lang="en-US" sz="3200" dirty="0" smtClean="0">
                <a:latin typeface="Times New Roman" pitchFamily="18" charset="0"/>
                <a:cs typeface="Times New Roman" pitchFamily="18" charset="0"/>
              </a:rPr>
              <a:t> d’. So </a:t>
            </a:r>
            <a:r>
              <a:rPr lang="en-US" sz="3200" dirty="0" err="1" smtClean="0">
                <a:latin typeface="Times New Roman" pitchFamily="18" charset="0"/>
                <a:cs typeface="Times New Roman" pitchFamily="18" charset="0"/>
              </a:rPr>
              <a:t>sánh</a:t>
            </a:r>
            <a:r>
              <a:rPr lang="en-US" sz="3200" dirty="0" smtClean="0">
                <a:latin typeface="Times New Roman" pitchFamily="18" charset="0"/>
                <a:cs typeface="Times New Roman" pitchFamily="18" charset="0"/>
              </a:rPr>
              <a:t> d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d’                                                                                                                                    A. d = d’           </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B. d &gt; d’            C. d &lt; d’           </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D.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so </a:t>
            </a:r>
            <a:r>
              <a:rPr lang="en-US" sz="3200" dirty="0" err="1" smtClean="0">
                <a:latin typeface="Times New Roman" pitchFamily="18" charset="0"/>
                <a:cs typeface="Times New Roman" pitchFamily="18" charset="0"/>
              </a:rPr>
              <a:t>sánh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thật</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Rectangle 3"/>
          <p:cNvSpPr/>
          <p:nvPr/>
        </p:nvSpPr>
        <p:spPr>
          <a:xfrm>
            <a:off x="0" y="2514600"/>
            <a:ext cx="9144000" cy="304698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8:</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C.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Oval 4"/>
          <p:cNvSpPr/>
          <p:nvPr/>
        </p:nvSpPr>
        <p:spPr>
          <a:xfrm>
            <a:off x="0" y="1447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A</a:t>
            </a:r>
            <a:endParaRPr lang="en-US" sz="3200" dirty="0">
              <a:solidFill>
                <a:srgbClr val="FF0000"/>
              </a:solidFill>
              <a:latin typeface="Times New Roman" pitchFamily="18" charset="0"/>
              <a:cs typeface="Times New Roman" pitchFamily="18" charset="0"/>
            </a:endParaRPr>
          </a:p>
        </p:txBody>
      </p:sp>
      <p:sp>
        <p:nvSpPr>
          <p:cNvPr id="6" name="Oval 5"/>
          <p:cNvSpPr/>
          <p:nvPr/>
        </p:nvSpPr>
        <p:spPr>
          <a:xfrm>
            <a:off x="0" y="4495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grpSp>
        <p:nvGrpSpPr>
          <p:cNvPr id="2" name="Google Shape;1322;p43"/>
          <p:cNvGrpSpPr/>
          <p:nvPr/>
        </p:nvGrpSpPr>
        <p:grpSpPr>
          <a:xfrm>
            <a:off x="2286000" y="990600"/>
            <a:ext cx="6705600" cy="1427951"/>
            <a:chOff x="2596588" y="1050975"/>
            <a:chExt cx="4642411" cy="1070963"/>
          </a:xfrm>
        </p:grpSpPr>
        <p:sp>
          <p:nvSpPr>
            <p:cNvPr id="1323" name="Google Shape;1323;p43"/>
            <p:cNvSpPr/>
            <p:nvPr/>
          </p:nvSpPr>
          <p:spPr>
            <a:xfrm>
              <a:off x="2966288" y="1522438"/>
              <a:ext cx="1041225" cy="364350"/>
            </a:xfrm>
            <a:custGeom>
              <a:avLst/>
              <a:gdLst/>
              <a:ahLst/>
              <a:cxnLst/>
              <a:rect l="l" t="t" r="r" b="b"/>
              <a:pathLst>
                <a:path w="41649" h="14574" extrusionOk="0">
                  <a:moveTo>
                    <a:pt x="14014" y="1"/>
                  </a:moveTo>
                  <a:lnTo>
                    <a:pt x="0" y="14050"/>
                  </a:lnTo>
                  <a:lnTo>
                    <a:pt x="536" y="14574"/>
                  </a:lnTo>
                  <a:lnTo>
                    <a:pt x="14323" y="739"/>
                  </a:lnTo>
                  <a:lnTo>
                    <a:pt x="41648" y="739"/>
                  </a:lnTo>
                  <a:lnTo>
                    <a:pt x="41648"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2596588" y="1752238"/>
              <a:ext cx="712925" cy="369700"/>
            </a:xfrm>
            <a:custGeom>
              <a:avLst/>
              <a:gdLst/>
              <a:ahLst/>
              <a:cxnLst/>
              <a:rect l="l" t="t" r="r" b="b"/>
              <a:pathLst>
                <a:path w="28517" h="14788" extrusionOk="0">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2869538" y="1771888"/>
              <a:ext cx="213750" cy="214025"/>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326;p43"/>
            <p:cNvGrpSpPr/>
            <p:nvPr/>
          </p:nvGrpSpPr>
          <p:grpSpPr>
            <a:xfrm>
              <a:off x="4006941" y="1050975"/>
              <a:ext cx="3232058" cy="849525"/>
              <a:chOff x="4006941" y="1050963"/>
              <a:chExt cx="3232058" cy="849525"/>
            </a:xfrm>
          </p:grpSpPr>
          <p:sp>
            <p:nvSpPr>
              <p:cNvPr id="1327" name="Google Shape;1327;p43"/>
              <p:cNvSpPr/>
              <p:nvPr/>
            </p:nvSpPr>
            <p:spPr>
              <a:xfrm>
                <a:off x="4417938" y="1165263"/>
                <a:ext cx="735250" cy="735225"/>
              </a:xfrm>
              <a:custGeom>
                <a:avLst/>
                <a:gdLst/>
                <a:ahLst/>
                <a:cxnLst/>
                <a:rect l="l" t="t" r="r" b="b"/>
                <a:pathLst>
                  <a:path w="29410" h="29409" extrusionOk="0">
                    <a:moveTo>
                      <a:pt x="14705" y="0"/>
                    </a:moveTo>
                    <a:cubicBezTo>
                      <a:pt x="6585" y="0"/>
                      <a:pt x="1" y="6584"/>
                      <a:pt x="1" y="14704"/>
                    </a:cubicBezTo>
                    <a:cubicBezTo>
                      <a:pt x="1" y="22824"/>
                      <a:pt x="6585" y="29409"/>
                      <a:pt x="14705" y="29409"/>
                    </a:cubicBezTo>
                    <a:cubicBezTo>
                      <a:pt x="22825" y="29409"/>
                      <a:pt x="29409" y="22824"/>
                      <a:pt x="29409" y="14704"/>
                    </a:cubicBezTo>
                    <a:cubicBezTo>
                      <a:pt x="29409" y="6584"/>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4300764" y="1165263"/>
                <a:ext cx="665000" cy="665275"/>
              </a:xfrm>
              <a:custGeom>
                <a:avLst/>
                <a:gdLst/>
                <a:ahLst/>
                <a:cxnLst/>
                <a:rect l="l" t="t" r="r" b="b"/>
                <a:pathLst>
                  <a:path w="26600" h="26611" extrusionOk="0">
                    <a:moveTo>
                      <a:pt x="13300" y="26610"/>
                    </a:moveTo>
                    <a:cubicBezTo>
                      <a:pt x="5966" y="26610"/>
                      <a:pt x="1" y="20634"/>
                      <a:pt x="1" y="13299"/>
                    </a:cubicBezTo>
                    <a:cubicBezTo>
                      <a:pt x="1" y="5965"/>
                      <a:pt x="5966" y="0"/>
                      <a:pt x="13300" y="0"/>
                    </a:cubicBezTo>
                    <a:cubicBezTo>
                      <a:pt x="20634" y="0"/>
                      <a:pt x="26599" y="5965"/>
                      <a:pt x="26599" y="13299"/>
                    </a:cubicBezTo>
                    <a:cubicBezTo>
                      <a:pt x="26599" y="20634"/>
                      <a:pt x="20634" y="26610"/>
                      <a:pt x="13300" y="26610"/>
                    </a:cubicBezTo>
                    <a:close/>
                    <a:moveTo>
                      <a:pt x="13300" y="453"/>
                    </a:moveTo>
                    <a:cubicBezTo>
                      <a:pt x="6216" y="453"/>
                      <a:pt x="453" y="6215"/>
                      <a:pt x="453" y="13299"/>
                    </a:cubicBezTo>
                    <a:cubicBezTo>
                      <a:pt x="453" y="20384"/>
                      <a:pt x="6216" y="26146"/>
                      <a:pt x="13300" y="26146"/>
                    </a:cubicBezTo>
                    <a:cubicBezTo>
                      <a:pt x="20384" y="26146"/>
                      <a:pt x="26147" y="20384"/>
                      <a:pt x="26147" y="13299"/>
                    </a:cubicBezTo>
                    <a:cubicBezTo>
                      <a:pt x="26147" y="6215"/>
                      <a:pt x="20384" y="453"/>
                      <a:pt x="13300" y="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4006941" y="1222413"/>
                <a:ext cx="927525" cy="585800"/>
              </a:xfrm>
              <a:custGeom>
                <a:avLst/>
                <a:gdLst/>
                <a:ahLst/>
                <a:cxnLst/>
                <a:rect l="l" t="t" r="r" b="b"/>
                <a:pathLst>
                  <a:path w="37101" h="23432" extrusionOk="0">
                    <a:moveTo>
                      <a:pt x="25539" y="251"/>
                    </a:moveTo>
                    <a:cubicBezTo>
                      <a:pt x="19872" y="1"/>
                      <a:pt x="15050" y="3846"/>
                      <a:pt x="13764" y="9073"/>
                    </a:cubicBezTo>
                    <a:cubicBezTo>
                      <a:pt x="13597" y="9740"/>
                      <a:pt x="12978" y="10216"/>
                      <a:pt x="12288" y="10216"/>
                    </a:cubicBezTo>
                    <a:lnTo>
                      <a:pt x="6263" y="10216"/>
                    </a:lnTo>
                    <a:cubicBezTo>
                      <a:pt x="5811" y="10216"/>
                      <a:pt x="5453" y="9847"/>
                      <a:pt x="5453" y="9406"/>
                    </a:cubicBezTo>
                    <a:lnTo>
                      <a:pt x="5453" y="6870"/>
                    </a:lnTo>
                    <a:cubicBezTo>
                      <a:pt x="5453" y="6561"/>
                      <a:pt x="5084" y="6406"/>
                      <a:pt x="4858" y="6620"/>
                    </a:cubicBezTo>
                    <a:lnTo>
                      <a:pt x="441" y="11050"/>
                    </a:lnTo>
                    <a:cubicBezTo>
                      <a:pt x="0" y="11490"/>
                      <a:pt x="0" y="12193"/>
                      <a:pt x="441" y="12621"/>
                    </a:cubicBezTo>
                    <a:lnTo>
                      <a:pt x="4858" y="17050"/>
                    </a:lnTo>
                    <a:cubicBezTo>
                      <a:pt x="5084" y="17265"/>
                      <a:pt x="5453" y="17110"/>
                      <a:pt x="5453" y="16800"/>
                    </a:cubicBezTo>
                    <a:lnTo>
                      <a:pt x="5453" y="14276"/>
                    </a:lnTo>
                    <a:cubicBezTo>
                      <a:pt x="5453" y="13824"/>
                      <a:pt x="5811" y="13466"/>
                      <a:pt x="6263" y="13466"/>
                    </a:cubicBezTo>
                    <a:lnTo>
                      <a:pt x="12288" y="13466"/>
                    </a:lnTo>
                    <a:cubicBezTo>
                      <a:pt x="13002" y="13466"/>
                      <a:pt x="13609" y="13955"/>
                      <a:pt x="13776" y="14645"/>
                    </a:cubicBezTo>
                    <a:cubicBezTo>
                      <a:pt x="15026" y="19693"/>
                      <a:pt x="19586" y="23432"/>
                      <a:pt x="25027" y="23432"/>
                    </a:cubicBezTo>
                    <a:cubicBezTo>
                      <a:pt x="31730" y="23432"/>
                      <a:pt x="37100" y="17753"/>
                      <a:pt x="36588" y="10954"/>
                    </a:cubicBezTo>
                    <a:cubicBezTo>
                      <a:pt x="36160" y="5144"/>
                      <a:pt x="31373" y="501"/>
                      <a:pt x="25539" y="2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5000162" y="1050963"/>
                <a:ext cx="2238837" cy="756662"/>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thật</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31" name="Google Shape;1331;p43"/>
              <p:cNvSpPr txBox="1"/>
              <p:nvPr/>
            </p:nvSpPr>
            <p:spPr>
              <a:xfrm>
                <a:off x="4359529" y="1279563"/>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FF"/>
                    </a:solidFill>
                    <a:latin typeface="+mj-lt"/>
                    <a:ea typeface="Fira Sans Extra Condensed Medium"/>
                    <a:cs typeface="Fira Sans Extra Condensed Medium"/>
                    <a:sym typeface="Fira Sans Extra Condensed Medium"/>
                  </a:rPr>
                  <a:t>A</a:t>
                </a:r>
                <a:endParaRPr sz="3600" b="1">
                  <a:latin typeface="+mj-lt"/>
                </a:endParaRPr>
              </a:p>
            </p:txBody>
          </p:sp>
        </p:grpSp>
        <p:sp>
          <p:nvSpPr>
            <p:cNvPr id="1337" name="Google Shape;1337;p43"/>
            <p:cNvSpPr/>
            <p:nvPr/>
          </p:nvSpPr>
          <p:spPr>
            <a:xfrm>
              <a:off x="2919538" y="1822188"/>
              <a:ext cx="113750" cy="113425"/>
            </a:xfrm>
            <a:custGeom>
              <a:avLst/>
              <a:gdLst/>
              <a:ahLst/>
              <a:cxnLst/>
              <a:rect l="l" t="t" r="r" b="b"/>
              <a:pathLst>
                <a:path w="4550" h="4537" extrusionOk="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338;p43"/>
          <p:cNvGrpSpPr/>
          <p:nvPr/>
        </p:nvGrpSpPr>
        <p:grpSpPr>
          <a:xfrm>
            <a:off x="3124200" y="3429000"/>
            <a:ext cx="5680336" cy="1219200"/>
            <a:chOff x="3235063" y="2703538"/>
            <a:chExt cx="3444500" cy="914400"/>
          </a:xfrm>
        </p:grpSpPr>
        <p:sp>
          <p:nvSpPr>
            <p:cNvPr id="1339" name="Google Shape;1339;p43"/>
            <p:cNvSpPr/>
            <p:nvPr/>
          </p:nvSpPr>
          <p:spPr>
            <a:xfrm>
              <a:off x="3497888" y="3099113"/>
              <a:ext cx="531050" cy="97675"/>
            </a:xfrm>
            <a:custGeom>
              <a:avLst/>
              <a:gdLst/>
              <a:ahLst/>
              <a:cxnLst/>
              <a:rect l="l" t="t" r="r" b="b"/>
              <a:pathLst>
                <a:path w="21242" h="3907" extrusionOk="0">
                  <a:moveTo>
                    <a:pt x="239" y="1"/>
                  </a:moveTo>
                  <a:lnTo>
                    <a:pt x="1" y="703"/>
                  </a:lnTo>
                  <a:lnTo>
                    <a:pt x="9061" y="3906"/>
                  </a:lnTo>
                  <a:lnTo>
                    <a:pt x="21242" y="3906"/>
                  </a:lnTo>
                  <a:lnTo>
                    <a:pt x="21242" y="3168"/>
                  </a:lnTo>
                  <a:lnTo>
                    <a:pt x="9192" y="3168"/>
                  </a:lnTo>
                  <a:lnTo>
                    <a:pt x="239"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3235063" y="2760688"/>
              <a:ext cx="370000" cy="713200"/>
            </a:xfrm>
            <a:custGeom>
              <a:avLst/>
              <a:gdLst/>
              <a:ahLst/>
              <a:cxnLst/>
              <a:rect l="l" t="t" r="r" b="b"/>
              <a:pathLst>
                <a:path w="14800" h="28528" extrusionOk="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3383588" y="3007438"/>
              <a:ext cx="214050" cy="214050"/>
            </a:xfrm>
            <a:custGeom>
              <a:avLst/>
              <a:gdLst/>
              <a:ahLst/>
              <a:cxnLst/>
              <a:rect l="l" t="t" r="r" b="b"/>
              <a:pathLst>
                <a:path w="8562" h="8562" extrusionOk="0">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3433888" y="3057738"/>
              <a:ext cx="113450" cy="113450"/>
            </a:xfrm>
            <a:custGeom>
              <a:avLst/>
              <a:gdLst/>
              <a:ahLst/>
              <a:cxnLst/>
              <a:rect l="l" t="t" r="r" b="b"/>
              <a:pathLst>
                <a:path w="4538" h="4538" extrusionOk="0">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343;p43"/>
            <p:cNvGrpSpPr/>
            <p:nvPr/>
          </p:nvGrpSpPr>
          <p:grpSpPr>
            <a:xfrm>
              <a:off x="3974374" y="2703538"/>
              <a:ext cx="2705189" cy="914400"/>
              <a:chOff x="3974374" y="2694901"/>
              <a:chExt cx="2705189" cy="914400"/>
            </a:xfrm>
          </p:grpSpPr>
          <p:sp>
            <p:nvSpPr>
              <p:cNvPr id="1344" name="Google Shape;1344;p43"/>
              <p:cNvSpPr/>
              <p:nvPr/>
            </p:nvSpPr>
            <p:spPr>
              <a:xfrm>
                <a:off x="4417938" y="2810988"/>
                <a:ext cx="735250" cy="735250"/>
              </a:xfrm>
              <a:custGeom>
                <a:avLst/>
                <a:gdLst/>
                <a:ahLst/>
                <a:cxnLst/>
                <a:rect l="l" t="t" r="r" b="b"/>
                <a:pathLst>
                  <a:path w="29410" h="29410"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4251616" y="2809201"/>
                <a:ext cx="665000" cy="665300"/>
              </a:xfrm>
              <a:custGeom>
                <a:avLst/>
                <a:gdLst/>
                <a:ahLst/>
                <a:cxnLst/>
                <a:rect l="l" t="t" r="r" b="b"/>
                <a:pathLst>
                  <a:path w="26600" h="26612" extrusionOk="0">
                    <a:moveTo>
                      <a:pt x="13300" y="26611"/>
                    </a:moveTo>
                    <a:cubicBezTo>
                      <a:pt x="5966" y="26611"/>
                      <a:pt x="1" y="20646"/>
                      <a:pt x="1" y="13312"/>
                    </a:cubicBezTo>
                    <a:cubicBezTo>
                      <a:pt x="1" y="5978"/>
                      <a:pt x="5966" y="1"/>
                      <a:pt x="13300" y="1"/>
                    </a:cubicBezTo>
                    <a:cubicBezTo>
                      <a:pt x="20634" y="1"/>
                      <a:pt x="26599" y="5978"/>
                      <a:pt x="26599" y="13312"/>
                    </a:cubicBezTo>
                    <a:cubicBezTo>
                      <a:pt x="26599" y="20646"/>
                      <a:pt x="20634" y="26611"/>
                      <a:pt x="13300" y="26611"/>
                    </a:cubicBezTo>
                    <a:close/>
                    <a:moveTo>
                      <a:pt x="13300" y="465"/>
                    </a:moveTo>
                    <a:cubicBezTo>
                      <a:pt x="6216" y="465"/>
                      <a:pt x="453" y="6228"/>
                      <a:pt x="453" y="13312"/>
                    </a:cubicBezTo>
                    <a:cubicBezTo>
                      <a:pt x="453" y="20396"/>
                      <a:pt x="6216" y="26159"/>
                      <a:pt x="13300" y="26159"/>
                    </a:cubicBezTo>
                    <a:cubicBezTo>
                      <a:pt x="20384" y="26159"/>
                      <a:pt x="26147" y="20396"/>
                      <a:pt x="26147" y="13312"/>
                    </a:cubicBezTo>
                    <a:cubicBezTo>
                      <a:pt x="26147" y="6228"/>
                      <a:pt x="20384" y="465"/>
                      <a:pt x="13300" y="4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3974374" y="2866351"/>
                <a:ext cx="927525" cy="585800"/>
              </a:xfrm>
              <a:custGeom>
                <a:avLst/>
                <a:gdLst/>
                <a:ahLst/>
                <a:cxnLst/>
                <a:rect l="l" t="t" r="r" b="b"/>
                <a:pathLst>
                  <a:path w="37101" h="23432" extrusionOk="0">
                    <a:moveTo>
                      <a:pt x="25539" y="250"/>
                    </a:moveTo>
                    <a:cubicBezTo>
                      <a:pt x="19872" y="0"/>
                      <a:pt x="15050" y="3834"/>
                      <a:pt x="13764" y="9061"/>
                    </a:cubicBezTo>
                    <a:cubicBezTo>
                      <a:pt x="13597" y="9739"/>
                      <a:pt x="12978" y="10204"/>
                      <a:pt x="12288" y="10204"/>
                    </a:cubicBezTo>
                    <a:lnTo>
                      <a:pt x="6263" y="10204"/>
                    </a:lnTo>
                    <a:cubicBezTo>
                      <a:pt x="5811" y="10204"/>
                      <a:pt x="5453" y="9846"/>
                      <a:pt x="5453" y="9406"/>
                    </a:cubicBezTo>
                    <a:lnTo>
                      <a:pt x="5453" y="6870"/>
                    </a:lnTo>
                    <a:cubicBezTo>
                      <a:pt x="5453" y="6560"/>
                      <a:pt x="5084" y="6406"/>
                      <a:pt x="4858" y="6620"/>
                    </a:cubicBezTo>
                    <a:lnTo>
                      <a:pt x="441" y="11049"/>
                    </a:lnTo>
                    <a:cubicBezTo>
                      <a:pt x="0" y="11478"/>
                      <a:pt x="0" y="12180"/>
                      <a:pt x="441" y="12621"/>
                    </a:cubicBezTo>
                    <a:lnTo>
                      <a:pt x="4858" y="17050"/>
                    </a:lnTo>
                    <a:cubicBezTo>
                      <a:pt x="5084" y="17264"/>
                      <a:pt x="5453" y="17109"/>
                      <a:pt x="5453" y="16800"/>
                    </a:cubicBezTo>
                    <a:lnTo>
                      <a:pt x="5453" y="14264"/>
                    </a:lnTo>
                    <a:cubicBezTo>
                      <a:pt x="5453" y="13823"/>
                      <a:pt x="5811" y="13466"/>
                      <a:pt x="6263" y="13466"/>
                    </a:cubicBezTo>
                    <a:lnTo>
                      <a:pt x="12288" y="13466"/>
                    </a:lnTo>
                    <a:cubicBezTo>
                      <a:pt x="13002" y="13466"/>
                      <a:pt x="13609" y="13954"/>
                      <a:pt x="13776" y="14633"/>
                    </a:cubicBezTo>
                    <a:cubicBezTo>
                      <a:pt x="15026" y="19693"/>
                      <a:pt x="19586" y="23431"/>
                      <a:pt x="25027" y="23431"/>
                    </a:cubicBezTo>
                    <a:cubicBezTo>
                      <a:pt x="31730" y="23431"/>
                      <a:pt x="37100" y="17752"/>
                      <a:pt x="36588" y="10942"/>
                    </a:cubicBezTo>
                    <a:cubicBezTo>
                      <a:pt x="36160" y="5132"/>
                      <a:pt x="31373" y="500"/>
                      <a:pt x="25539" y="2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5000163" y="2694901"/>
                <a:ext cx="1679400" cy="914400"/>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9"/>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thật</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48" name="Google Shape;1348;p43"/>
              <p:cNvSpPr txBox="1"/>
              <p:nvPr/>
            </p:nvSpPr>
            <p:spPr>
              <a:xfrm>
                <a:off x="4390237" y="2993664"/>
                <a:ext cx="369655"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C</a:t>
                </a:r>
                <a:endParaRPr sz="3600" b="1">
                  <a:latin typeface="Times New Roman" pitchFamily="18" charset="0"/>
                  <a:cs typeface="Times New Roman" pitchFamily="18" charset="0"/>
                </a:endParaRPr>
              </a:p>
            </p:txBody>
          </p:sp>
        </p:grpSp>
      </p:grpSp>
      <p:grpSp>
        <p:nvGrpSpPr>
          <p:cNvPr id="6" name="Google Shape;1354;p43"/>
          <p:cNvGrpSpPr/>
          <p:nvPr/>
        </p:nvGrpSpPr>
        <p:grpSpPr>
          <a:xfrm>
            <a:off x="2133600" y="4495804"/>
            <a:ext cx="7010400" cy="1447798"/>
            <a:chOff x="2596588" y="3399163"/>
            <a:chExt cx="4082975" cy="1085847"/>
          </a:xfrm>
        </p:grpSpPr>
        <p:sp>
          <p:nvSpPr>
            <p:cNvPr id="1355" name="Google Shape;1355;p43"/>
            <p:cNvSpPr/>
            <p:nvPr/>
          </p:nvSpPr>
          <p:spPr>
            <a:xfrm>
              <a:off x="2966288" y="3650388"/>
              <a:ext cx="917325" cy="364650"/>
            </a:xfrm>
            <a:custGeom>
              <a:avLst/>
              <a:gdLst/>
              <a:ahLst/>
              <a:cxnLst/>
              <a:rect l="l" t="t" r="r" b="b"/>
              <a:pathLst>
                <a:path w="42685" h="14586" extrusionOk="0">
                  <a:moveTo>
                    <a:pt x="536" y="0"/>
                  </a:moveTo>
                  <a:lnTo>
                    <a:pt x="0" y="524"/>
                  </a:lnTo>
                  <a:lnTo>
                    <a:pt x="14014" y="14585"/>
                  </a:lnTo>
                  <a:lnTo>
                    <a:pt x="42684" y="14585"/>
                  </a:lnTo>
                  <a:lnTo>
                    <a:pt x="42684" y="13835"/>
                  </a:lnTo>
                  <a:lnTo>
                    <a:pt x="14323" y="13835"/>
                  </a:lnTo>
                  <a:lnTo>
                    <a:pt x="536" y="0"/>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2596588" y="3399163"/>
              <a:ext cx="712925" cy="370000"/>
            </a:xfrm>
            <a:custGeom>
              <a:avLst/>
              <a:gdLst/>
              <a:ahLst/>
              <a:cxnLst/>
              <a:rect l="l" t="t" r="r" b="b"/>
              <a:pathLst>
                <a:path w="28517" h="14800" extrusionOk="0">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2869538" y="3536388"/>
              <a:ext cx="213750" cy="214025"/>
            </a:xfrm>
            <a:custGeom>
              <a:avLst/>
              <a:gdLst/>
              <a:ahLst/>
              <a:cxnLst/>
              <a:rect l="l" t="t" r="r" b="b"/>
              <a:pathLst>
                <a:path w="8550" h="8561" extrusionOk="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2919538" y="3586688"/>
              <a:ext cx="113750" cy="113425"/>
            </a:xfrm>
            <a:custGeom>
              <a:avLst/>
              <a:gdLst/>
              <a:ahLst/>
              <a:cxnLst/>
              <a:rect l="l" t="t" r="r" b="b"/>
              <a:pathLst>
                <a:path w="4550" h="4537" extrusionOk="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59;p43"/>
            <p:cNvGrpSpPr/>
            <p:nvPr/>
          </p:nvGrpSpPr>
          <p:grpSpPr>
            <a:xfrm>
              <a:off x="3839233" y="3627761"/>
              <a:ext cx="2840330" cy="857249"/>
              <a:chOff x="3839233" y="3597724"/>
              <a:chExt cx="2840330" cy="857249"/>
            </a:xfrm>
          </p:grpSpPr>
          <p:sp>
            <p:nvSpPr>
              <p:cNvPr id="1360" name="Google Shape;1360;p43"/>
              <p:cNvSpPr/>
              <p:nvPr/>
            </p:nvSpPr>
            <p:spPr>
              <a:xfrm>
                <a:off x="4061133" y="3597725"/>
                <a:ext cx="735250" cy="735225"/>
              </a:xfrm>
              <a:custGeom>
                <a:avLst/>
                <a:gdLst/>
                <a:ahLst/>
                <a:cxnLst/>
                <a:rect l="l" t="t" r="r" b="b"/>
                <a:pathLst>
                  <a:path w="29410" h="29409"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4149894" y="3597724"/>
                <a:ext cx="613028" cy="665275"/>
              </a:xfrm>
              <a:custGeom>
                <a:avLst/>
                <a:gdLst/>
                <a:ahLst/>
                <a:cxnLst/>
                <a:rect l="l" t="t" r="r" b="b"/>
                <a:pathLst>
                  <a:path w="26600" h="26611" extrusionOk="0">
                    <a:moveTo>
                      <a:pt x="13300" y="26611"/>
                    </a:moveTo>
                    <a:cubicBezTo>
                      <a:pt x="5966" y="26611"/>
                      <a:pt x="1" y="20646"/>
                      <a:pt x="1" y="13312"/>
                    </a:cubicBezTo>
                    <a:cubicBezTo>
                      <a:pt x="1" y="5977"/>
                      <a:pt x="5966" y="1"/>
                      <a:pt x="13300" y="1"/>
                    </a:cubicBezTo>
                    <a:cubicBezTo>
                      <a:pt x="20634" y="1"/>
                      <a:pt x="26599" y="5977"/>
                      <a:pt x="26599" y="13312"/>
                    </a:cubicBezTo>
                    <a:cubicBezTo>
                      <a:pt x="26599" y="20646"/>
                      <a:pt x="20634" y="26611"/>
                      <a:pt x="13300" y="26611"/>
                    </a:cubicBezTo>
                    <a:close/>
                    <a:moveTo>
                      <a:pt x="13300" y="465"/>
                    </a:moveTo>
                    <a:cubicBezTo>
                      <a:pt x="6216" y="465"/>
                      <a:pt x="453" y="6227"/>
                      <a:pt x="453" y="13312"/>
                    </a:cubicBezTo>
                    <a:cubicBezTo>
                      <a:pt x="453" y="20396"/>
                      <a:pt x="6216" y="26159"/>
                      <a:pt x="13300" y="26159"/>
                    </a:cubicBezTo>
                    <a:cubicBezTo>
                      <a:pt x="20384" y="26159"/>
                      <a:pt x="26147" y="20396"/>
                      <a:pt x="26147" y="13312"/>
                    </a:cubicBezTo>
                    <a:cubicBezTo>
                      <a:pt x="26147" y="6227"/>
                      <a:pt x="20384" y="465"/>
                      <a:pt x="13300" y="4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839233" y="3654876"/>
                <a:ext cx="927525"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406"/>
                      <a:pt x="4858" y="6621"/>
                    </a:cubicBezTo>
                    <a:lnTo>
                      <a:pt x="441" y="11050"/>
                    </a:lnTo>
                    <a:cubicBezTo>
                      <a:pt x="0" y="11479"/>
                      <a:pt x="0" y="12181"/>
                      <a:pt x="441" y="12622"/>
                    </a:cubicBezTo>
                    <a:lnTo>
                      <a:pt x="4858" y="17051"/>
                    </a:lnTo>
                    <a:cubicBezTo>
                      <a:pt x="5084" y="17265"/>
                      <a:pt x="5453" y="17110"/>
                      <a:pt x="5453" y="16801"/>
                    </a:cubicBezTo>
                    <a:lnTo>
                      <a:pt x="5453" y="14265"/>
                    </a:lnTo>
                    <a:cubicBezTo>
                      <a:pt x="5453" y="13824"/>
                      <a:pt x="5811" y="13455"/>
                      <a:pt x="6263" y="13455"/>
                    </a:cubicBezTo>
                    <a:lnTo>
                      <a:pt x="12288" y="13455"/>
                    </a:lnTo>
                    <a:cubicBezTo>
                      <a:pt x="13002" y="13455"/>
                      <a:pt x="13609" y="13955"/>
                      <a:pt x="13776" y="14634"/>
                    </a:cubicBezTo>
                    <a:cubicBezTo>
                      <a:pt x="15026" y="19694"/>
                      <a:pt x="19586" y="23432"/>
                      <a:pt x="25027" y="23432"/>
                    </a:cubicBezTo>
                    <a:cubicBezTo>
                      <a:pt x="31730" y="23432"/>
                      <a:pt x="37100" y="17753"/>
                      <a:pt x="36588" y="10943"/>
                    </a:cubicBezTo>
                    <a:cubicBezTo>
                      <a:pt x="36160" y="5132"/>
                      <a:pt x="31373" y="501"/>
                      <a:pt x="25539" y="2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4726836" y="3701122"/>
                <a:ext cx="1952727" cy="753851"/>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600" dirty="0" smtClean="0">
                    <a:latin typeface="Times New Roman" pitchFamily="18" charset="0"/>
                    <a:cs typeface="Times New Roman" pitchFamily="18" charset="0"/>
                  </a:rPr>
                  <a:t> </a:t>
                </a:r>
                <a:r>
                  <a:rPr lang="en-US" sz="3600" b="1" i="1" dirty="0" smtClean="0"/>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ảo</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64" name="Google Shape;1364;p43"/>
              <p:cNvSpPr txBox="1"/>
              <p:nvPr/>
            </p:nvSpPr>
            <p:spPr>
              <a:xfrm>
                <a:off x="4333502" y="3769176"/>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rgbClr val="FFFFFF"/>
                    </a:solidFill>
                    <a:latin typeface="Times New Roman" pitchFamily="18" charset="0"/>
                    <a:ea typeface="Fira Sans Extra Condensed Medium"/>
                    <a:cs typeface="Times New Roman" pitchFamily="18" charset="0"/>
                    <a:sym typeface="Fira Sans Extra Condensed Medium"/>
                  </a:rPr>
                  <a:t>D</a:t>
                </a:r>
                <a:endParaRPr sz="3600">
                  <a:latin typeface="Times New Roman" pitchFamily="18" charset="0"/>
                  <a:cs typeface="Times New Roman" pitchFamily="18" charset="0"/>
                </a:endParaRPr>
              </a:p>
            </p:txBody>
          </p:sp>
        </p:grpSp>
      </p:grpSp>
      <p:grpSp>
        <p:nvGrpSpPr>
          <p:cNvPr id="8" name="Google Shape;1368;p43"/>
          <p:cNvGrpSpPr/>
          <p:nvPr/>
        </p:nvGrpSpPr>
        <p:grpSpPr>
          <a:xfrm>
            <a:off x="3048000" y="2209800"/>
            <a:ext cx="6096000" cy="1100567"/>
            <a:chOff x="3235063" y="1935288"/>
            <a:chExt cx="3444500" cy="825425"/>
          </a:xfrm>
        </p:grpSpPr>
        <p:sp>
          <p:nvSpPr>
            <p:cNvPr id="1369" name="Google Shape;1369;p43"/>
            <p:cNvSpPr/>
            <p:nvPr/>
          </p:nvSpPr>
          <p:spPr>
            <a:xfrm>
              <a:off x="3497888" y="2349913"/>
              <a:ext cx="531050" cy="97975"/>
            </a:xfrm>
            <a:custGeom>
              <a:avLst/>
              <a:gdLst/>
              <a:ahLst/>
              <a:cxnLst/>
              <a:rect l="l" t="t" r="r" b="b"/>
              <a:pathLst>
                <a:path w="21242" h="3919" extrusionOk="0">
                  <a:moveTo>
                    <a:pt x="9061" y="1"/>
                  </a:moveTo>
                  <a:lnTo>
                    <a:pt x="1" y="3216"/>
                  </a:lnTo>
                  <a:lnTo>
                    <a:pt x="239" y="3918"/>
                  </a:lnTo>
                  <a:lnTo>
                    <a:pt x="9192" y="751"/>
                  </a:lnTo>
                  <a:lnTo>
                    <a:pt x="21242" y="751"/>
                  </a:lnTo>
                  <a:lnTo>
                    <a:pt x="21242"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235063" y="2047513"/>
              <a:ext cx="370000" cy="713200"/>
            </a:xfrm>
            <a:custGeom>
              <a:avLst/>
              <a:gdLst/>
              <a:ahLst/>
              <a:cxnLst/>
              <a:rect l="l" t="t" r="r" b="b"/>
              <a:pathLst>
                <a:path w="14800" h="28528" extrusionOk="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392813" y="2318063"/>
              <a:ext cx="213750" cy="213750"/>
            </a:xfrm>
            <a:custGeom>
              <a:avLst/>
              <a:gdLst/>
              <a:ahLst/>
              <a:cxnLst/>
              <a:rect l="l" t="t" r="r" b="b"/>
              <a:pathLst>
                <a:path w="8550" h="8550" extrusionOk="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442838" y="2368088"/>
              <a:ext cx="113725" cy="113725"/>
            </a:xfrm>
            <a:custGeom>
              <a:avLst/>
              <a:gdLst/>
              <a:ahLst/>
              <a:cxnLst/>
              <a:rect l="l" t="t" r="r" b="b"/>
              <a:pathLst>
                <a:path w="4549" h="4549" extrusionOk="0">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373;p43"/>
            <p:cNvGrpSpPr/>
            <p:nvPr/>
          </p:nvGrpSpPr>
          <p:grpSpPr>
            <a:xfrm>
              <a:off x="3987946" y="1935288"/>
              <a:ext cx="2691617" cy="792375"/>
              <a:chOff x="3987946" y="1948088"/>
              <a:chExt cx="2691617" cy="792375"/>
            </a:xfrm>
          </p:grpSpPr>
          <p:sp>
            <p:nvSpPr>
              <p:cNvPr id="1374" name="Google Shape;1374;p43"/>
              <p:cNvSpPr/>
              <p:nvPr/>
            </p:nvSpPr>
            <p:spPr>
              <a:xfrm>
                <a:off x="4417938" y="2005238"/>
                <a:ext cx="735250" cy="735225"/>
              </a:xfrm>
              <a:custGeom>
                <a:avLst/>
                <a:gdLst/>
                <a:ahLst/>
                <a:cxnLst/>
                <a:rect l="l" t="t" r="r" b="b"/>
                <a:pathLst>
                  <a:path w="29410" h="29409" extrusionOk="0">
                    <a:moveTo>
                      <a:pt x="14705" y="0"/>
                    </a:moveTo>
                    <a:cubicBezTo>
                      <a:pt x="6585" y="0"/>
                      <a:pt x="1" y="6585"/>
                      <a:pt x="1" y="14705"/>
                    </a:cubicBezTo>
                    <a:cubicBezTo>
                      <a:pt x="1" y="22825"/>
                      <a:pt x="6585" y="29409"/>
                      <a:pt x="14705" y="29409"/>
                    </a:cubicBezTo>
                    <a:cubicBezTo>
                      <a:pt x="22825" y="29409"/>
                      <a:pt x="29409" y="22825"/>
                      <a:pt x="29409" y="14705"/>
                    </a:cubicBezTo>
                    <a:cubicBezTo>
                      <a:pt x="29409" y="6585"/>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4246754" y="2013049"/>
                <a:ext cx="495278" cy="665275"/>
              </a:xfrm>
              <a:custGeom>
                <a:avLst/>
                <a:gdLst/>
                <a:ahLst/>
                <a:cxnLst/>
                <a:rect l="l" t="t" r="r" b="b"/>
                <a:pathLst>
                  <a:path w="26600" h="26611" extrusionOk="0">
                    <a:moveTo>
                      <a:pt x="13300" y="26611"/>
                    </a:moveTo>
                    <a:cubicBezTo>
                      <a:pt x="5966" y="26611"/>
                      <a:pt x="1" y="20646"/>
                      <a:pt x="1" y="13312"/>
                    </a:cubicBezTo>
                    <a:cubicBezTo>
                      <a:pt x="1" y="5966"/>
                      <a:pt x="5966" y="1"/>
                      <a:pt x="13300" y="1"/>
                    </a:cubicBezTo>
                    <a:cubicBezTo>
                      <a:pt x="20634" y="1"/>
                      <a:pt x="26599" y="5966"/>
                      <a:pt x="26599" y="13312"/>
                    </a:cubicBezTo>
                    <a:cubicBezTo>
                      <a:pt x="26599" y="20646"/>
                      <a:pt x="20634" y="26611"/>
                      <a:pt x="13300" y="26611"/>
                    </a:cubicBezTo>
                    <a:close/>
                    <a:moveTo>
                      <a:pt x="13300" y="453"/>
                    </a:moveTo>
                    <a:cubicBezTo>
                      <a:pt x="6216" y="453"/>
                      <a:pt x="453" y="6227"/>
                      <a:pt x="453" y="13312"/>
                    </a:cubicBezTo>
                    <a:cubicBezTo>
                      <a:pt x="453" y="20396"/>
                      <a:pt x="6216" y="26159"/>
                      <a:pt x="13300" y="26159"/>
                    </a:cubicBezTo>
                    <a:cubicBezTo>
                      <a:pt x="20384" y="26159"/>
                      <a:pt x="26147" y="20396"/>
                      <a:pt x="26147" y="13312"/>
                    </a:cubicBezTo>
                    <a:cubicBezTo>
                      <a:pt x="26147" y="6227"/>
                      <a:pt x="20384" y="453"/>
                      <a:pt x="13300" y="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987946" y="2070199"/>
                <a:ext cx="754087"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395"/>
                      <a:pt x="4858" y="6621"/>
                    </a:cubicBezTo>
                    <a:lnTo>
                      <a:pt x="441" y="11038"/>
                    </a:lnTo>
                    <a:cubicBezTo>
                      <a:pt x="0" y="11478"/>
                      <a:pt x="0" y="12181"/>
                      <a:pt x="441" y="12621"/>
                    </a:cubicBezTo>
                    <a:lnTo>
                      <a:pt x="4858" y="17039"/>
                    </a:lnTo>
                    <a:cubicBezTo>
                      <a:pt x="5084" y="17265"/>
                      <a:pt x="5453" y="17110"/>
                      <a:pt x="5453" y="16801"/>
                    </a:cubicBezTo>
                    <a:lnTo>
                      <a:pt x="5453" y="14265"/>
                    </a:lnTo>
                    <a:cubicBezTo>
                      <a:pt x="5453" y="13824"/>
                      <a:pt x="5811" y="13455"/>
                      <a:pt x="6263" y="13455"/>
                    </a:cubicBezTo>
                    <a:lnTo>
                      <a:pt x="12288" y="13455"/>
                    </a:lnTo>
                    <a:cubicBezTo>
                      <a:pt x="13002" y="13455"/>
                      <a:pt x="13609" y="13943"/>
                      <a:pt x="13776" y="14634"/>
                    </a:cubicBezTo>
                    <a:cubicBezTo>
                      <a:pt x="15026" y="19682"/>
                      <a:pt x="19586" y="23432"/>
                      <a:pt x="25027" y="23432"/>
                    </a:cubicBezTo>
                    <a:cubicBezTo>
                      <a:pt x="31730" y="23432"/>
                      <a:pt x="37100" y="17753"/>
                      <a:pt x="36588" y="10943"/>
                    </a:cubicBezTo>
                    <a:cubicBezTo>
                      <a:pt x="36160" y="5132"/>
                      <a:pt x="31373" y="501"/>
                      <a:pt x="25539"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742032" y="1948088"/>
                <a:ext cx="1937531" cy="699362"/>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ảo</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78" name="Google Shape;1378;p43"/>
              <p:cNvSpPr txBox="1"/>
              <p:nvPr/>
            </p:nvSpPr>
            <p:spPr>
              <a:xfrm>
                <a:off x="4268413" y="2187900"/>
                <a:ext cx="473619"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B</a:t>
                </a:r>
                <a:endParaRPr sz="3600" b="1">
                  <a:latin typeface="Times New Roman" pitchFamily="18" charset="0"/>
                  <a:cs typeface="Times New Roman" pitchFamily="18" charset="0"/>
                </a:endParaRPr>
              </a:p>
            </p:txBody>
          </p:sp>
        </p:grpSp>
      </p:grpSp>
      <p:sp>
        <p:nvSpPr>
          <p:cNvPr id="1383" name="Google Shape;1383;p43"/>
          <p:cNvSpPr/>
          <p:nvPr/>
        </p:nvSpPr>
        <p:spPr>
          <a:xfrm>
            <a:off x="0" y="2057400"/>
            <a:ext cx="3276600" cy="2743200"/>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274300" rIns="91425" bIns="91425" anchor="ctr" anchorCtr="0">
            <a:noAutofit/>
          </a:bodyPr>
          <a:lstStyle/>
          <a:p>
            <a:pPr algn="ct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9:</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Chọn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endParaRPr lang="en-US" sz="3200" dirty="0">
              <a:latin typeface="Times New Roman" pitchFamily="18" charset="0"/>
              <a:cs typeface="Times New Roman" pitchFamily="18" charset="0"/>
            </a:endParaRPr>
          </a:p>
        </p:txBody>
      </p:sp>
      <p:sp>
        <p:nvSpPr>
          <p:cNvPr id="70" name="Rectangle 69"/>
          <p:cNvSpPr/>
          <p:nvPr/>
        </p:nvSpPr>
        <p:spPr>
          <a:xfrm>
            <a:off x="6096000" y="2133600"/>
            <a:ext cx="2819400" cy="1077218"/>
          </a:xfrm>
          <a:prstGeom prst="rect">
            <a:avLst/>
          </a:prstGeom>
        </p:spPr>
        <p:txBody>
          <a:bodyPr wrap="square">
            <a:spAutoFit/>
          </a:bodyPr>
          <a:lstStyle/>
          <a:p>
            <a:pPr lvl="0" algn="ctr">
              <a:buClr>
                <a:schemeClr val="dk1"/>
              </a:buClr>
              <a:buSzPts val="1100"/>
            </a:pPr>
            <a:r>
              <a:rPr lang="vi-VN" sz="3200" b="1" dirty="0" smtClean="0">
                <a:solidFill>
                  <a:srgbClr val="C00000"/>
                </a:solidFill>
                <a:latin typeface="Times New Roman" pitchFamily="18" charset="0"/>
                <a:cs typeface="Times New Roman" pitchFamily="18" charset="0"/>
              </a:rPr>
              <a:t>Ảnh ảo ở sau gương</a:t>
            </a:r>
            <a:endParaRPr lang="vi-VN" sz="3200" b="1" dirty="0">
              <a:solidFill>
                <a:srgbClr val="C00000"/>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3"/>
                                        </p:tgtEl>
                                        <p:attrNameLst>
                                          <p:attrName>style.visibility</p:attrName>
                                        </p:attrNameLst>
                                      </p:cBhvr>
                                      <p:to>
                                        <p:strVal val="visible"/>
                                      </p:to>
                                    </p:set>
                                    <p:animEffect transition="in" filter="blinds(horizontal)">
                                      <p:cBhvr>
                                        <p:cTn id="7" dur="500"/>
                                        <p:tgtEl>
                                          <p:spTgt spid="138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70">
                                            <p:txEl>
                                              <p:pRg st="0" end="0"/>
                                            </p:txEl>
                                          </p:spTgt>
                                        </p:tgtEl>
                                        <p:attrNameLst>
                                          <p:attrName>style.visibility</p:attrName>
                                        </p:attrNameLst>
                                      </p:cBhvr>
                                      <p:to>
                                        <p:strVal val="visible"/>
                                      </p:to>
                                    </p:set>
                                    <p:animEffect transition="in" filter="barn(inHorizontal)">
                                      <p:cBhvr>
                                        <p:cTn id="33"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5078313"/>
          </a:xfrm>
          <a:prstGeom prst="rect">
            <a:avLst/>
          </a:prstGeom>
        </p:spPr>
        <p:txBody>
          <a:bodyPr wrap="square">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10:</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bởi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chắn</a:t>
            </a:r>
            <a:r>
              <a:rPr lang="en-US" sz="3600" dirty="0" smtClean="0">
                <a:latin typeface="Times New Roman" pitchFamily="18" charset="0"/>
                <a:cs typeface="Times New Roman" pitchFamily="18" charset="0"/>
              </a:rPr>
              <a:t>                                                                  B.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bởi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chắn</a:t>
            </a:r>
            <a:r>
              <a:rPr lang="en-US" sz="3600" dirty="0" smtClean="0">
                <a:latin typeface="Times New Roman" pitchFamily="18" charset="0"/>
                <a:cs typeface="Times New Roman" pitchFamily="18" charset="0"/>
              </a:rPr>
              <a:t>                                                 C.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bởi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 song </a:t>
            </a:r>
            <a:r>
              <a:rPr lang="en-US" sz="3600" dirty="0" err="1" smtClean="0">
                <a:latin typeface="Times New Roman" pitchFamily="18" charset="0"/>
                <a:cs typeface="Times New Roman" pitchFamily="18" charset="0"/>
              </a:rPr>
              <a:t>song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chắn</a:t>
            </a:r>
            <a:r>
              <a:rPr lang="en-US" sz="3600" dirty="0" smtClean="0">
                <a:latin typeface="Times New Roman" pitchFamily="18" charset="0"/>
                <a:cs typeface="Times New Roman" pitchFamily="18" charset="0"/>
              </a:rPr>
              <a:t>                                                                  D.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bởi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chắn</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5" name="Oval 4"/>
          <p:cNvSpPr/>
          <p:nvPr/>
        </p:nvSpPr>
        <p:spPr>
          <a:xfrm>
            <a:off x="0" y="838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A</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0" y="0"/>
            <a:ext cx="2236510" cy="646331"/>
          </a:xfrm>
          <a:prstGeom prst="rect">
            <a:avLst/>
          </a:prstGeom>
        </p:spPr>
        <p:txBody>
          <a:bodyPr wrap="none">
            <a:spAutoFit/>
          </a:bodyPr>
          <a:lstStyle/>
          <a:p>
            <a:r>
              <a:rPr lang="vi-VN" sz="3600" b="1" dirty="0" smtClean="0">
                <a:latin typeface="Times New Roman" pitchFamily="18" charset="0"/>
                <a:cs typeface="Times New Roman" pitchFamily="18" charset="0"/>
              </a:rPr>
              <a:t>V</a:t>
            </a:r>
            <a:r>
              <a:rPr lang="en-US" sz="3600" b="1" dirty="0" err="1" smtClean="0">
                <a:latin typeface="Times New Roman" pitchFamily="18" charset="0"/>
                <a:cs typeface="Times New Roman" pitchFamily="18" charset="0"/>
              </a:rPr>
              <a:t>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r>
              <a:rPr lang="en-US" sz="3600" b="1"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Rectangle 3"/>
          <p:cNvSpPr/>
          <p:nvPr/>
        </p:nvSpPr>
        <p:spPr>
          <a:xfrm>
            <a:off x="0" y="533400"/>
            <a:ext cx="9144000" cy="2554545"/>
          </a:xfrm>
          <a:prstGeom prst="rect">
            <a:avLst/>
          </a:prstGeom>
        </p:spPr>
        <p:txBody>
          <a:bodyPr wrap="square">
            <a:spAutoFit/>
          </a:bodyPr>
          <a:lstStyle/>
          <a:p>
            <a:r>
              <a:rPr lang="vi-VN" sz="3200" u="sng" dirty="0" smtClean="0">
                <a:latin typeface="Times New Roman" pitchFamily="18" charset="0"/>
                <a:cs typeface="Times New Roman" pitchFamily="18" charset="0"/>
              </a:rPr>
              <a:t>Bài </a:t>
            </a:r>
            <a:r>
              <a:rPr lang="vi-VN" sz="3200" u="sng" smtClean="0">
                <a:latin typeface="Times New Roman" pitchFamily="18" charset="0"/>
                <a:cs typeface="Times New Roman" pitchFamily="18" charset="0"/>
              </a:rPr>
              <a:t>1:</a:t>
            </a:r>
            <a:r>
              <a:rPr lang="en-US" sz="3200" u="sng" smtClean="0">
                <a:latin typeface="Times New Roman" pitchFamily="18" charset="0"/>
                <a:cs typeface="Times New Roman" pitchFamily="18" charset="0"/>
              </a:rPr>
              <a:t> </a:t>
            </a:r>
            <a:r>
              <a:rPr lang="en-US" sz="3200" smtClean="0">
                <a:latin typeface="Times New Roman" pitchFamily="18" charset="0"/>
                <a:cs typeface="Times New Roman" pitchFamily="18" charset="0"/>
              </a:rPr>
              <a:t>Bạn </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tường</a:t>
            </a:r>
            <a:r>
              <a:rPr lang="en-US" sz="3200" dirty="0" smtClean="0">
                <a:latin typeface="Times New Roman" pitchFamily="18" charset="0"/>
                <a:cs typeface="Times New Roman" pitchFamily="18" charset="0"/>
              </a:rPr>
              <a:t> 4 m,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phía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2 m? </a:t>
            </a:r>
            <a:endParaRPr lang="en-US" sz="3200" dirty="0">
              <a:latin typeface="Times New Roman" pitchFamily="18" charset="0"/>
              <a:cs typeface="Times New Roman" pitchFamily="18" charset="0"/>
            </a:endParaRPr>
          </a:p>
        </p:txBody>
      </p:sp>
      <p:sp>
        <p:nvSpPr>
          <p:cNvPr id="5" name="Rectangle 4"/>
          <p:cNvSpPr/>
          <p:nvPr/>
        </p:nvSpPr>
        <p:spPr>
          <a:xfrm>
            <a:off x="0" y="3535740"/>
            <a:ext cx="9144000" cy="1569660"/>
          </a:xfrm>
          <a:prstGeom prst="rect">
            <a:avLst/>
          </a:prstGeom>
        </p:spPr>
        <p:txBody>
          <a:bodyPr wrap="square">
            <a:spAutoFit/>
          </a:bodyPr>
          <a:lstStyle/>
          <a:p>
            <a:r>
              <a:rPr lang="en-US" sz="3200" u="sng" smtClean="0">
                <a:solidFill>
                  <a:srgbClr val="FF0000"/>
                </a:solidFill>
                <a:latin typeface="Times New Roman" pitchFamily="18" charset="0"/>
                <a:cs typeface="Times New Roman" pitchFamily="18" charset="0"/>
              </a:rPr>
              <a:t>TL</a:t>
            </a:r>
            <a:r>
              <a:rPr lang="vi-VN" sz="3200" u="sng" smtClean="0">
                <a:solidFill>
                  <a:srgbClr val="FF0000"/>
                </a:solidFill>
                <a:latin typeface="Times New Roman" pitchFamily="18" charset="0"/>
                <a:cs typeface="Times New Roman" pitchFamily="18" charset="0"/>
              </a:rPr>
              <a:t>:</a:t>
            </a:r>
            <a:r>
              <a:rPr lang="en-US" sz="3200" dirty="0" err="1" smtClean="0">
                <a:solidFill>
                  <a:srgbClr val="FF0000"/>
                </a:solidFill>
                <a:latin typeface="Times New Roman" pitchFamily="18" charset="0"/>
                <a:cs typeface="Times New Roman" pitchFamily="18" charset="0"/>
              </a:rPr>
              <a:t>Vì</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khoảng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ảnh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trong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tấm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nhau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ảnh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mình</a:t>
            </a:r>
            <a:r>
              <a:rPr lang="en-US" sz="3200" dirty="0" smtClean="0">
                <a:solidFill>
                  <a:srgbClr val="FF0000"/>
                </a:solidFill>
                <a:latin typeface="Times New Roman" pitchFamily="18" charset="0"/>
                <a:cs typeface="Times New Roman" pitchFamily="18" charset="0"/>
              </a:rPr>
              <a:t> 2 m </a:t>
            </a:r>
            <a:r>
              <a:rPr lang="en-US" sz="3200" dirty="0" err="1" smtClean="0">
                <a:solidFill>
                  <a:srgbClr val="FF0000"/>
                </a:solidFill>
                <a:latin typeface="Times New Roman" pitchFamily="18" charset="0"/>
                <a:cs typeface="Times New Roman" pitchFamily="18" charset="0"/>
              </a:rPr>
              <a:t>thì</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phải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đứng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2 :</a:t>
            </a:r>
            <a:r>
              <a:rPr lang="vi-VN" sz="3200" dirty="0" smtClean="0">
                <a:solidFill>
                  <a:srgbClr val="FF0000"/>
                </a:solidFill>
                <a:latin typeface="Times New Roman" pitchFamily="18" charset="0"/>
                <a:cs typeface="Times New Roman" pitchFamily="18" charset="0"/>
              </a:rPr>
              <a:t>2</a:t>
            </a:r>
            <a:r>
              <a:rPr lang="en-US" sz="3200" dirty="0" smtClean="0">
                <a:solidFill>
                  <a:srgbClr val="FF0000"/>
                </a:solidFill>
                <a:latin typeface="Times New Roman" pitchFamily="18" charset="0"/>
                <a:cs typeface="Times New Roman" pitchFamily="18" charset="0"/>
              </a:rPr>
              <a:t> = 1 (m)</a:t>
            </a:r>
            <a:r>
              <a:rPr lang="vi-VN"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0" y="5247382"/>
            <a:ext cx="9144000"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Do </a:t>
            </a:r>
            <a:r>
              <a:rPr lang="en-US" sz="3200" dirty="0" err="1" smtClean="0">
                <a:solidFill>
                  <a:srgbClr val="FF0000"/>
                </a:solidFill>
                <a:latin typeface="Times New Roman" pitchFamily="18" charset="0"/>
                <a:cs typeface="Times New Roman" pitchFamily="18" charset="0"/>
              </a:rPr>
              <a:t>đó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phải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chuyển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tấm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1 </a:t>
            </a:r>
            <a:r>
              <a:rPr lang="en-US" sz="3200" dirty="0" err="1" smtClean="0">
                <a:solidFill>
                  <a:srgbClr val="FF0000"/>
                </a:solidFill>
                <a:latin typeface="Times New Roman" pitchFamily="18" charset="0"/>
                <a:cs typeface="Times New Roman" pitchFamily="18" charset="0"/>
              </a:rPr>
              <a:t>khoảng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1 m</a:t>
            </a:r>
            <a:r>
              <a:rPr lang="vi-VN"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strips(downLeft)">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57201" y="780872"/>
            <a:ext cx="861059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40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Bài 2:</a:t>
            </a:r>
            <a:r>
              <a:rPr kumimoji="0" lang="vi-VN"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Ảnh</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chữ</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"TÌM"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gương</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phẳng</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chữ</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gì</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vi-VN"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vi-VN" sz="4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034" name="Rectangle 2"/>
          <p:cNvSpPr>
            <a:spLocks noChangeArrowheads="1"/>
          </p:cNvSpPr>
          <p:nvPr/>
        </p:nvSpPr>
        <p:spPr bwMode="auto">
          <a:xfrm>
            <a:off x="457201" y="3005316"/>
            <a:ext cx="8534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sng" strike="noStrike" cap="none" normalizeH="0" baseline="0" smtClean="0">
                <a:ln>
                  <a:noFill/>
                </a:ln>
                <a:solidFill>
                  <a:srgbClr val="FF0000"/>
                </a:solidFill>
                <a:effectLst/>
                <a:latin typeface="Times New Roman" pitchFamily="18" charset="0"/>
                <a:ea typeface="Calibri" pitchFamily="34" charset="0"/>
                <a:cs typeface="Times New Roman" pitchFamily="18" charset="0"/>
              </a:rPr>
              <a:t>TL:</a:t>
            </a:r>
            <a:r>
              <a:rPr kumimoji="0" lang="en-US" sz="44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Ảnh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của</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chữ</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“TÌM”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trong</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gương</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phẳng</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là</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chữ</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“MÍT”</a:t>
            </a:r>
            <a:endParaRPr kumimoji="0" lang="en-US" sz="4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021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Effect transition="in" filter="blinds(horizontal)">
                                      <p:cBhvr>
                                        <p:cTn id="7" dur="500"/>
                                        <p:tgtEl>
                                          <p:spTgt spid="440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4034">
                                            <p:txEl>
                                              <p:pRg st="0" end="0"/>
                                            </p:txEl>
                                          </p:spTgt>
                                        </p:tgtEl>
                                        <p:attrNameLst>
                                          <p:attrName>style.visibility</p:attrName>
                                        </p:attrNameLst>
                                      </p:cBhvr>
                                      <p:to>
                                        <p:strVal val="visible"/>
                                      </p:to>
                                    </p:set>
                                    <p:anim calcmode="lin" valueType="num">
                                      <p:cBhvr additive="base">
                                        <p:cTn id="12" dur="5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undai Thành Công trao tặng 10 xe Solati cứu thương phòng chống dịch –  HYUNDAI TRƯỜNG CHINH"/>
          <p:cNvPicPr>
            <a:picLocks noChangeAspect="1" noChangeArrowheads="1"/>
          </p:cNvPicPr>
          <p:nvPr/>
        </p:nvPicPr>
        <p:blipFill>
          <a:blip r:embed="rId2"/>
          <a:srcRect/>
          <a:stretch>
            <a:fillRect/>
          </a:stretch>
        </p:blipFill>
        <p:spPr bwMode="auto">
          <a:xfrm>
            <a:off x="0" y="0"/>
            <a:ext cx="9144000" cy="5562600"/>
          </a:xfrm>
          <a:prstGeom prst="rect">
            <a:avLst/>
          </a:prstGeom>
          <a:noFill/>
        </p:spPr>
      </p:pic>
      <p:sp>
        <p:nvSpPr>
          <p:cNvPr id="5" name="Rectangle 4"/>
          <p:cNvSpPr/>
          <p:nvPr/>
        </p:nvSpPr>
        <p:spPr>
          <a:xfrm>
            <a:off x="0" y="5486400"/>
            <a:ext cx="9144000" cy="1077218"/>
          </a:xfrm>
          <a:prstGeom prst="rect">
            <a:avLst/>
          </a:prstGeom>
        </p:spPr>
        <p:txBody>
          <a:bodyPr wrap="square">
            <a:spAutoFit/>
          </a:bodyPr>
          <a:lstStyle/>
          <a:p>
            <a:r>
              <a:rPr lang="en-US" sz="3200" b="1" dirty="0" err="1" smtClean="0">
                <a:latin typeface="Times New Roman" pitchFamily="18" charset="0"/>
                <a:cs typeface="Times New Roman" pitchFamily="18" charset="0"/>
              </a:rPr>
              <a:t>Tại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chữ</a:t>
            </a:r>
            <a:r>
              <a:rPr lang="en-US" sz="3200" b="1" dirty="0" smtClean="0">
                <a:latin typeface="Times New Roman" pitchFamily="18" charset="0"/>
                <a:cs typeface="Times New Roman" pitchFamily="18" charset="0"/>
              </a:rPr>
              <a:t> AMBULANCE </a:t>
            </a:r>
            <a:r>
              <a:rPr lang="en-US" sz="3200" b="1" dirty="0" err="1" smtClean="0">
                <a:latin typeface="Times New Roman" pitchFamily="18" charset="0"/>
                <a:cs typeface="Times New Roman" pitchFamily="18" charset="0"/>
              </a:rPr>
              <a:t>trên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cứu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thương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phải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phải</a:t>
            </a:r>
            <a:r>
              <a:rPr lang="en-US" sz="3200" b="1" dirty="0" smtClean="0">
                <a:latin typeface="Times New Roman" pitchFamily="18" charset="0"/>
                <a:cs typeface="Times New Roman" pitchFamily="18" charset="0"/>
              </a:rPr>
              <a:t> sang </a:t>
            </a:r>
            <a:r>
              <a:rPr lang="en-US" sz="3200" b="1" dirty="0" err="1" smtClean="0">
                <a:latin typeface="Times New Roman" pitchFamily="18" charset="0"/>
                <a:cs typeface="Times New Roman" pitchFamily="18" charset="0"/>
              </a:rPr>
              <a:t>trái</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228600" y="76200"/>
            <a:ext cx="84582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4400" b="1" i="0" u="sng"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Bài 3:</a:t>
            </a:r>
            <a:r>
              <a:rPr kumimoji="0" lang="vi-VN" sz="4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Giải</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thích</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tại</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sao</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chỉ</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nhìn</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thấy</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ảnh</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S’ </a:t>
            </a:r>
            <a:r>
              <a:rPr kumimoji="0" lang="en-US" sz="4400" b="0" i="0" u="none" strike="noStrike" cap="none" normalizeH="0" baseline="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mà</a:t>
            </a:r>
            <a:r>
              <a:rPr kumimoji="0" lang="en-US" sz="4400" b="0" i="0" u="none" strike="noStrike" cap="none" normalizeH="0" baseline="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không</a:t>
            </a:r>
            <a:r>
              <a:rPr lang="en-US" sz="4400" dirty="0">
                <a:solidFill>
                  <a:srgbClr val="000000"/>
                </a:solidFill>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thể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thu</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được</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ảnh</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này</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trên</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màn</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chắn</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a:t>
            </a:r>
            <a:r>
              <a:rPr kumimoji="0" lang="vi-VN" sz="4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a:t>
            </a:r>
            <a:endParaRPr kumimoji="0" lang="vi-VN" sz="4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5" descr="Giải thích tại sao chỉ nhìn thấy ảnh S’ mà không thể thu được ảnh này trên màn chắn (ảnh 10)"/>
          <p:cNvPicPr/>
          <p:nvPr/>
        </p:nvPicPr>
        <p:blipFill>
          <a:blip r:embed="rId3"/>
          <a:srcRect/>
          <a:stretch>
            <a:fillRect/>
          </a:stretch>
        </p:blipFill>
        <p:spPr bwMode="auto">
          <a:xfrm>
            <a:off x="2133600" y="2209800"/>
            <a:ext cx="5029200" cy="2819400"/>
          </a:xfrm>
          <a:prstGeom prst="rect">
            <a:avLst/>
          </a:prstGeom>
          <a:noFill/>
          <a:ln w="9525">
            <a:noFill/>
            <a:miter lim="800000"/>
            <a:headEnd/>
            <a:tailEnd/>
          </a:ln>
        </p:spPr>
      </p:pic>
      <p:sp>
        <p:nvSpPr>
          <p:cNvPr id="44036" name="Rectangle 4"/>
          <p:cNvSpPr>
            <a:spLocks noChangeArrowheads="1"/>
          </p:cNvSpPr>
          <p:nvPr/>
        </p:nvSpPr>
        <p:spPr bwMode="auto">
          <a:xfrm>
            <a:off x="1" y="5580221"/>
            <a:ext cx="8991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smtClean="0">
                <a:ln>
                  <a:noFill/>
                </a:ln>
                <a:solidFill>
                  <a:srgbClr val="FF0000"/>
                </a:solidFill>
                <a:effectLst/>
                <a:latin typeface="Times New Roman" pitchFamily="18" charset="0"/>
                <a:ea typeface="Calibri" pitchFamily="34" charset="0"/>
                <a:cs typeface="Times New Roman" pitchFamily="18" charset="0"/>
              </a:rPr>
              <a:t>TL:</a:t>
            </a:r>
            <a:r>
              <a:rPr kumimoji="0" lang="en-US" sz="3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Ta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chỉ</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ì</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thấy</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a:t>
            </a:r>
            <a:r>
              <a:rPr kumimoji="0" lang="en-US" sz="32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à</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không</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thể</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thu</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được</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err="1" smtClean="0">
                <a:ln>
                  <a:noFill/>
                </a:ln>
                <a:solidFill>
                  <a:srgbClr val="FF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n</a:t>
            </a:r>
            <a:r>
              <a:rPr kumimoji="0" lang="en-US" sz="3200" b="0" i="0" u="none" strike="noStrike" cap="none" normalizeH="0" baseline="0" smtClean="0">
                <a:ln>
                  <a:noFill/>
                </a:ln>
                <a:solidFill>
                  <a:srgbClr val="FF0000"/>
                </a:solidFill>
                <a:effectLst/>
                <a:latin typeface="Calibri"/>
                <a:ea typeface="Calibri" pitchFamily="34" charset="0"/>
                <a:cs typeface="Times New Roman" pitchFamily="18" charset="0"/>
              </a:rPr>
              <a:t>à</a:t>
            </a:r>
            <a:r>
              <a:rPr kumimoji="0" lang="en-US" sz="3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y</a:t>
            </a:r>
            <a:r>
              <a:rPr lang="en-US" sz="3200" dirty="0">
                <a:solidFill>
                  <a:srgbClr val="FF0000"/>
                </a:solidFill>
                <a:latin typeface="Times New Roman" pitchFamily="18" charset="0"/>
                <a:ea typeface="Calibri" pitchFamily="34" charset="0"/>
                <a:cs typeface="Times New Roman" pitchFamily="18" charset="0"/>
              </a:rPr>
              <a:t> </a:t>
            </a:r>
            <a:r>
              <a:rPr kumimoji="0" lang="en-US" sz="3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trên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à</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chắn</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ì</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a:t>
            </a:r>
            <a:r>
              <a:rPr kumimoji="0" lang="en-US" sz="32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à</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ảo</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plus(in)">
                                      <p:cBhvr>
                                        <p:cTn id="7" dur="20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wheel(4)">
                                      <p:cBhvr>
                                        <p:cTn id="17"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0"/>
            <a:ext cx="6849952" cy="584775"/>
          </a:xfrm>
          <a:prstGeom prst="rect">
            <a:avLst/>
          </a:prstGeom>
        </p:spPr>
        <p:txBody>
          <a:bodyPr wrap="none">
            <a:spAutoFit/>
          </a:bodyPr>
          <a:lstStyle/>
          <a:p>
            <a:pPr algn="ctr"/>
            <a:r>
              <a:rPr lang="en-US" sz="3200" dirty="0" err="1" smtClean="0">
                <a:solidFill>
                  <a:srgbClr val="C00000"/>
                </a:solidFill>
                <a:latin typeface="Times New Roman" pitchFamily="18" charset="0"/>
                <a:cs typeface="Times New Roman" pitchFamily="18" charset="0"/>
              </a:rPr>
              <a:t>Một</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số</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cơ</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thể</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sinh</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vật</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có</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tính</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đối</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xứng</a:t>
            </a:r>
            <a:r>
              <a:rPr lang="en-US" sz="3200" dirty="0" smtClean="0">
                <a:solidFill>
                  <a:srgbClr val="C00000"/>
                </a:solidFill>
                <a:latin typeface="Times New Roman" pitchFamily="18" charset="0"/>
                <a:cs typeface="Times New Roman" pitchFamily="18" charset="0"/>
              </a:rPr>
              <a:t>: </a:t>
            </a:r>
            <a:endParaRPr lang="en-US" sz="3200" dirty="0">
              <a:solidFill>
                <a:srgbClr val="C00000"/>
              </a:solidFill>
              <a:latin typeface="Times New Roman" pitchFamily="18" charset="0"/>
              <a:cs typeface="Times New Roman" pitchFamily="18" charset="0"/>
            </a:endParaRPr>
          </a:p>
        </p:txBody>
      </p:sp>
      <p:pic>
        <p:nvPicPr>
          <p:cNvPr id="4" name="Picture 3" descr="Nhận ra vẻ đẹp của cơ thể sinh vật và các vật dụng có tính đối xứng (ảnh 15)"/>
          <p:cNvPicPr/>
          <p:nvPr/>
        </p:nvPicPr>
        <p:blipFill>
          <a:blip r:embed="rId2" cstate="print"/>
          <a:srcRect/>
          <a:stretch>
            <a:fillRect/>
          </a:stretch>
        </p:blipFill>
        <p:spPr bwMode="auto">
          <a:xfrm>
            <a:off x="304800" y="685800"/>
            <a:ext cx="2514600" cy="2057400"/>
          </a:xfrm>
          <a:prstGeom prst="rect">
            <a:avLst/>
          </a:prstGeom>
          <a:noFill/>
          <a:ln w="9525">
            <a:noFill/>
            <a:miter lim="800000"/>
            <a:headEnd/>
            <a:tailEnd/>
          </a:ln>
        </p:spPr>
      </p:pic>
      <p:pic>
        <p:nvPicPr>
          <p:cNvPr id="5" name="Picture 4" descr="Nhận ra vẻ đẹp của cơ thể sinh vật và các vật dụng có tính đối xứng (ảnh 16)"/>
          <p:cNvPicPr/>
          <p:nvPr/>
        </p:nvPicPr>
        <p:blipFill>
          <a:blip r:embed="rId3" cstate="print"/>
          <a:srcRect/>
          <a:stretch>
            <a:fillRect/>
          </a:stretch>
        </p:blipFill>
        <p:spPr bwMode="auto">
          <a:xfrm>
            <a:off x="3124200" y="762000"/>
            <a:ext cx="2514600" cy="2057400"/>
          </a:xfrm>
          <a:prstGeom prst="rect">
            <a:avLst/>
          </a:prstGeom>
          <a:noFill/>
          <a:ln w="9525">
            <a:noFill/>
            <a:miter lim="800000"/>
            <a:headEnd/>
            <a:tailEnd/>
          </a:ln>
        </p:spPr>
      </p:pic>
      <p:pic>
        <p:nvPicPr>
          <p:cNvPr id="6" name="Picture 5" descr="Nhận ra vẻ đẹp của cơ thể sinh vật và các vật dụng có tính đối xứng (ảnh 18)"/>
          <p:cNvPicPr/>
          <p:nvPr/>
        </p:nvPicPr>
        <p:blipFill>
          <a:blip r:embed="rId4"/>
          <a:srcRect/>
          <a:stretch>
            <a:fillRect/>
          </a:stretch>
        </p:blipFill>
        <p:spPr bwMode="auto">
          <a:xfrm>
            <a:off x="6096000" y="762000"/>
            <a:ext cx="3048000" cy="1981200"/>
          </a:xfrm>
          <a:prstGeom prst="rect">
            <a:avLst/>
          </a:prstGeom>
          <a:noFill/>
          <a:ln w="9525">
            <a:noFill/>
            <a:miter lim="800000"/>
            <a:headEnd/>
            <a:tailEnd/>
          </a:ln>
        </p:spPr>
      </p:pic>
      <p:sp>
        <p:nvSpPr>
          <p:cNvPr id="7" name="Rectangle 6"/>
          <p:cNvSpPr/>
          <p:nvPr/>
        </p:nvSpPr>
        <p:spPr>
          <a:xfrm>
            <a:off x="304800" y="2895600"/>
            <a:ext cx="2037737" cy="584775"/>
          </a:xfrm>
          <a:prstGeom prst="rect">
            <a:avLst/>
          </a:prstGeom>
        </p:spPr>
        <p:txBody>
          <a:bodyPr wrap="none">
            <a:spAutoFit/>
          </a:bodyPr>
          <a:lstStyle/>
          <a:p>
            <a:r>
              <a:rPr lang="en-US" sz="3200" dirty="0" smtClean="0">
                <a:latin typeface="Times New Roman" pitchFamily="18" charset="0"/>
                <a:cs typeface="Times New Roman" pitchFamily="18" charset="0"/>
              </a:rPr>
              <a:t>Con </a:t>
            </a:r>
            <a:r>
              <a:rPr lang="en-US" sz="3200" dirty="0" err="1" smtClean="0">
                <a:latin typeface="Times New Roman" pitchFamily="18" charset="0"/>
                <a:cs typeface="Times New Roman" pitchFamily="18" charset="0"/>
              </a:rPr>
              <a:t>bướm</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2667000" y="2895600"/>
            <a:ext cx="3081293" cy="584775"/>
          </a:xfrm>
          <a:prstGeom prst="rect">
            <a:avLst/>
          </a:prstGeom>
        </p:spPr>
        <p:txBody>
          <a:bodyPr wrap="none">
            <a:spAutoFit/>
          </a:bodyPr>
          <a:lstStyle/>
          <a:p>
            <a:r>
              <a:rPr lang="en-US" sz="3200" dirty="0" smtClean="0">
                <a:latin typeface="Times New Roman" pitchFamily="18" charset="0"/>
                <a:cs typeface="Times New Roman" pitchFamily="18" charset="0"/>
              </a:rPr>
              <a:t>Con </a:t>
            </a:r>
            <a:r>
              <a:rPr lang="en-US" sz="3200" dirty="0" err="1" smtClean="0">
                <a:latin typeface="Times New Roman" pitchFamily="18" charset="0"/>
                <a:cs typeface="Times New Roman" pitchFamily="18" charset="0"/>
              </a:rPr>
              <a:t>chuồn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chuồn</a:t>
            </a:r>
            <a:endParaRPr lang="en-US" sz="3200" dirty="0">
              <a:latin typeface="Times New Roman" pitchFamily="18" charset="0"/>
              <a:cs typeface="Times New Roman" pitchFamily="18" charset="0"/>
            </a:endParaRPr>
          </a:p>
        </p:txBody>
      </p:sp>
      <p:sp>
        <p:nvSpPr>
          <p:cNvPr id="9" name="Rectangle 8"/>
          <p:cNvSpPr/>
          <p:nvPr/>
        </p:nvSpPr>
        <p:spPr>
          <a:xfrm>
            <a:off x="5867400" y="2971800"/>
            <a:ext cx="3657600" cy="584775"/>
          </a:xfrm>
          <a:prstGeom prst="rect">
            <a:avLst/>
          </a:prstGeom>
        </p:spPr>
        <p:txBody>
          <a:bodyPr wrap="square">
            <a:spAutoFit/>
          </a:bodyPr>
          <a:lstStyle/>
          <a:p>
            <a:r>
              <a:rPr lang="en-US" sz="3200" dirty="0" err="1" smtClean="0">
                <a:latin typeface="Times New Roman" pitchFamily="18" charset="0"/>
                <a:cs typeface="Times New Roman" pitchFamily="18" charset="0"/>
              </a:rPr>
              <a:t>Tháp</a:t>
            </a:r>
            <a:r>
              <a:rPr lang="en-US" sz="3200" dirty="0" smtClean="0">
                <a:latin typeface="Times New Roman" pitchFamily="18" charset="0"/>
                <a:cs typeface="Times New Roman" pitchFamily="18" charset="0"/>
              </a:rPr>
              <a:t> Eiffel – </a:t>
            </a:r>
            <a:r>
              <a:rPr lang="en-US" sz="3200" dirty="0" err="1" smtClean="0">
                <a:latin typeface="Times New Roman" pitchFamily="18" charset="0"/>
                <a:cs typeface="Times New Roman" pitchFamily="18" charset="0"/>
              </a:rPr>
              <a:t>Pháp</a:t>
            </a:r>
            <a:r>
              <a:rPr lang="en-US" dirty="0" smtClean="0"/>
              <a:t>.</a:t>
            </a:r>
            <a:endParaRPr lang="en-US" dirty="0"/>
          </a:p>
        </p:txBody>
      </p:sp>
      <p:pic>
        <p:nvPicPr>
          <p:cNvPr id="10" name="Picture 9" descr="Nhận ra vẻ đẹp của cơ thể sinh vật và các vật dụng có tính đối xứng (ảnh 19)"/>
          <p:cNvPicPr/>
          <p:nvPr/>
        </p:nvPicPr>
        <p:blipFill>
          <a:blip r:embed="rId5"/>
          <a:srcRect/>
          <a:stretch>
            <a:fillRect/>
          </a:stretch>
        </p:blipFill>
        <p:spPr bwMode="auto">
          <a:xfrm>
            <a:off x="0" y="3733800"/>
            <a:ext cx="5334000" cy="3124200"/>
          </a:xfrm>
          <a:prstGeom prst="rect">
            <a:avLst/>
          </a:prstGeom>
          <a:noFill/>
          <a:ln w="9525">
            <a:noFill/>
            <a:miter lim="800000"/>
            <a:headEnd/>
            <a:tailEnd/>
          </a:ln>
        </p:spPr>
      </p:pic>
      <p:sp>
        <p:nvSpPr>
          <p:cNvPr id="46081" name="Rectangle 1"/>
          <p:cNvSpPr>
            <a:spLocks noChangeArrowheads="1"/>
          </p:cNvSpPr>
          <p:nvPr/>
        </p:nvSpPr>
        <p:spPr bwMode="auto">
          <a:xfrm>
            <a:off x="5562600" y="5029200"/>
            <a:ext cx="3276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000000"/>
                </a:solidFill>
                <a:effectLst/>
                <a:latin typeface="+mj-lt"/>
                <a:ea typeface="Times New Roman" pitchFamily="18" charset="0"/>
                <a:cs typeface="Arial" pitchFamily="34" charset="0"/>
              </a:rPr>
              <a:t>Đền Taj Mahal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000000"/>
                </a:solidFill>
                <a:effectLst/>
                <a:latin typeface="+mj-lt"/>
                <a:ea typeface="Times New Roman" pitchFamily="18" charset="0"/>
                <a:cs typeface="Arial" pitchFamily="34" charset="0"/>
              </a:rPr>
              <a:t>-Ấn Độ</a:t>
            </a:r>
            <a:endParaRPr kumimoji="0" lang="vi-VN" sz="3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plus(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strips(downLeft)">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down)">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nodeType="clickEffect">
                                  <p:stCondLst>
                                    <p:cond delay="0"/>
                                  </p:stCondLst>
                                  <p:childTnLst>
                                    <p:set>
                                      <p:cBhvr>
                                        <p:cTn id="47" dur="1" fill="hold">
                                          <p:stCondLst>
                                            <p:cond delay="0"/>
                                          </p:stCondLst>
                                        </p:cTn>
                                        <p:tgtEl>
                                          <p:spTgt spid="46081">
                                            <p:txEl>
                                              <p:pRg st="0" end="0"/>
                                            </p:txEl>
                                          </p:spTgt>
                                        </p:tgtEl>
                                        <p:attrNameLst>
                                          <p:attrName>style.visibility</p:attrName>
                                        </p:attrNameLst>
                                      </p:cBhvr>
                                      <p:to>
                                        <p:strVal val="visible"/>
                                      </p:to>
                                    </p:set>
                                    <p:anim calcmode="lin" valueType="num">
                                      <p:cBhvr additive="base">
                                        <p:cTn id="48" dur="5000" fill="hold"/>
                                        <p:tgtEl>
                                          <p:spTgt spid="46081">
                                            <p:txEl>
                                              <p:pRg st="0" end="0"/>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460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nodeType="clickEffect">
                                  <p:stCondLst>
                                    <p:cond delay="0"/>
                                  </p:stCondLst>
                                  <p:childTnLst>
                                    <p:set>
                                      <p:cBhvr>
                                        <p:cTn id="53" dur="1" fill="hold">
                                          <p:stCondLst>
                                            <p:cond delay="0"/>
                                          </p:stCondLst>
                                        </p:cTn>
                                        <p:tgtEl>
                                          <p:spTgt spid="46081">
                                            <p:txEl>
                                              <p:pRg st="1" end="1"/>
                                            </p:txEl>
                                          </p:spTgt>
                                        </p:tgtEl>
                                        <p:attrNameLst>
                                          <p:attrName>style.visibility</p:attrName>
                                        </p:attrNameLst>
                                      </p:cBhvr>
                                      <p:to>
                                        <p:strVal val="visible"/>
                                      </p:to>
                                    </p:set>
                                    <p:anim calcmode="lin" valueType="num">
                                      <p:cBhvr additive="base">
                                        <p:cTn id="54" dur="5000" fill="hold"/>
                                        <p:tgtEl>
                                          <p:spTgt spid="46081">
                                            <p:txEl>
                                              <p:pRg st="1" end="1"/>
                                            </p:txEl>
                                          </p:spTgt>
                                        </p:tgtEl>
                                        <p:attrNameLst>
                                          <p:attrName>ppt_x</p:attrName>
                                        </p:attrNameLst>
                                      </p:cBhvr>
                                      <p:tavLst>
                                        <p:tav tm="0">
                                          <p:val>
                                            <p:strVal val="#ppt_x"/>
                                          </p:val>
                                        </p:tav>
                                        <p:tav tm="100000">
                                          <p:val>
                                            <p:strVal val="#ppt_x"/>
                                          </p:val>
                                        </p:tav>
                                      </p:tavLst>
                                    </p:anim>
                                    <p:anim calcmode="lin" valueType="num">
                                      <p:cBhvr additive="base">
                                        <p:cTn id="55" dur="5000" fill="hold"/>
                                        <p:tgtEl>
                                          <p:spTgt spid="4608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ình nền powerpoint đơn giản [TẢI MIỄN PH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Hình nền powerpoint đơn giản [TẢI MIỄN PH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ình nền powerpoint đơn giản [TẢI MIỄN PH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838200" y="1143000"/>
            <a:ext cx="7315200" cy="923330"/>
          </a:xfrm>
          <a:prstGeom prst="rect">
            <a:avLst/>
          </a:prstGeom>
          <a:noFill/>
        </p:spPr>
        <p:txBody>
          <a:bodyPr wrap="square" lIns="91440" tIns="45720" rIns="91440" bIns="45720">
            <a:spAutoFit/>
          </a:bodyPr>
          <a:lstStyle/>
          <a:p>
            <a:pPr algn="ctr"/>
            <a:r>
              <a:rPr lang="vi-VN"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6" name="Rectangle 5"/>
          <p:cNvSpPr/>
          <p:nvPr/>
        </p:nvSpPr>
        <p:spPr>
          <a:xfrm>
            <a:off x="685800" y="2209800"/>
            <a:ext cx="8153400" cy="4247317"/>
          </a:xfrm>
          <a:prstGeom prst="rect">
            <a:avLst/>
          </a:prstGeom>
        </p:spPr>
        <p:txBody>
          <a:bodyPr wrap="square">
            <a:spAutoFit/>
          </a:bodyPr>
          <a:lstStyle/>
          <a:p>
            <a:r>
              <a:rPr lang="en-US" sz="5400" smtClean="0">
                <a:latin typeface="Times New Roman" pitchFamily="18" charset="0"/>
                <a:cs typeface="Times New Roman" pitchFamily="18" charset="0"/>
              </a:rPr>
              <a:t>- </a:t>
            </a:r>
            <a:r>
              <a:rPr lang="vi-VN" sz="5400" smtClean="0">
                <a:latin typeface="Times New Roman" pitchFamily="18" charset="0"/>
                <a:cs typeface="Times New Roman" pitchFamily="18" charset="0"/>
              </a:rPr>
              <a:t>Ôn </a:t>
            </a:r>
            <a:r>
              <a:rPr lang="vi-VN" sz="5400" dirty="0" smtClean="0">
                <a:latin typeface="Times New Roman" pitchFamily="18" charset="0"/>
                <a:cs typeface="Times New Roman" pitchFamily="18" charset="0"/>
              </a:rPr>
              <a:t>tập lại các kiến thức cơ bản đã học</a:t>
            </a:r>
          </a:p>
          <a:p>
            <a:r>
              <a:rPr lang="en-US" sz="5400" smtClean="0">
                <a:latin typeface="Times New Roman" pitchFamily="18" charset="0"/>
                <a:cs typeface="Times New Roman" pitchFamily="18" charset="0"/>
              </a:rPr>
              <a:t>- </a:t>
            </a:r>
            <a:r>
              <a:rPr lang="vi-VN" sz="5400" smtClean="0">
                <a:latin typeface="Times New Roman" pitchFamily="18" charset="0"/>
                <a:cs typeface="Times New Roman" pitchFamily="18" charset="0"/>
              </a:rPr>
              <a:t>Xem </a:t>
            </a:r>
            <a:r>
              <a:rPr lang="vi-VN" sz="5400" dirty="0" smtClean="0">
                <a:latin typeface="Times New Roman" pitchFamily="18" charset="0"/>
                <a:cs typeface="Times New Roman" pitchFamily="18" charset="0"/>
              </a:rPr>
              <a:t>trước bài 18:Nam châm</a:t>
            </a:r>
          </a:p>
          <a:p>
            <a:r>
              <a:rPr lang="en-US" sz="5400" smtClean="0">
                <a:latin typeface="Times New Roman" pitchFamily="18" charset="0"/>
                <a:cs typeface="Times New Roman" pitchFamily="18" charset="0"/>
              </a:rPr>
              <a:t>- </a:t>
            </a:r>
            <a:r>
              <a:rPr lang="vi-VN" sz="5400" smtClean="0">
                <a:latin typeface="Times New Roman" pitchFamily="18" charset="0"/>
                <a:cs typeface="Times New Roman" pitchFamily="18" charset="0"/>
              </a:rPr>
              <a:t>Làm </a:t>
            </a:r>
            <a:r>
              <a:rPr lang="vi-VN" sz="5400" dirty="0" smtClean="0">
                <a:latin typeface="Times New Roman" pitchFamily="18" charset="0"/>
                <a:cs typeface="Times New Roman" pitchFamily="18" charset="0"/>
              </a:rPr>
              <a:t>các bài tập trong SBT </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3"/>
          <p:cNvSpPr txBox="1">
            <a:spLocks noChangeArrowheads="1"/>
          </p:cNvSpPr>
          <p:nvPr/>
        </p:nvSpPr>
        <p:spPr bwMode="auto">
          <a:xfrm>
            <a:off x="304800" y="0"/>
            <a:ext cx="8839200" cy="1569660"/>
          </a:xfrm>
          <a:prstGeom prst="rect">
            <a:avLst/>
          </a:prstGeom>
          <a:noFill/>
          <a:ln w="9525">
            <a:noFill/>
            <a:miter lim="800000"/>
            <a:headEnd/>
            <a:tailEnd/>
          </a:ln>
        </p:spPr>
        <p:txBody>
          <a:bodyPr wrap="square">
            <a:spAutoFit/>
          </a:bodyPr>
          <a:lstStyle/>
          <a:p>
            <a:pPr algn="ctr"/>
            <a:r>
              <a:rPr lang="en-US" sz="4800" b="1" dirty="0">
                <a:solidFill>
                  <a:srgbClr val="0000FF"/>
                </a:solidFill>
                <a:latin typeface="Times New Roman" pitchFamily="18" charset="0"/>
                <a:cs typeface="Times New Roman" pitchFamily="18" charset="0"/>
              </a:rPr>
              <a:t>CẢM ƠN </a:t>
            </a:r>
            <a:r>
              <a:rPr lang="en-US" sz="4800" b="1" dirty="0" smtClean="0">
                <a:solidFill>
                  <a:srgbClr val="0000FF"/>
                </a:solidFill>
                <a:latin typeface="Times New Roman" pitchFamily="18" charset="0"/>
                <a:cs typeface="Times New Roman" pitchFamily="18" charset="0"/>
              </a:rPr>
              <a:t>QUÝ </a:t>
            </a:r>
            <a:r>
              <a:rPr lang="en-US" sz="4800" b="1" dirty="0">
                <a:solidFill>
                  <a:srgbClr val="0000FF"/>
                </a:solidFill>
                <a:latin typeface="Times New Roman" pitchFamily="18" charset="0"/>
                <a:cs typeface="Times New Roman" pitchFamily="18" charset="0"/>
              </a:rPr>
              <a:t>THẦY CÔ </a:t>
            </a:r>
          </a:p>
          <a:p>
            <a:pPr algn="ctr"/>
            <a:r>
              <a:rPr lang="en-US" sz="4800" b="1" dirty="0">
                <a:solidFill>
                  <a:srgbClr val="0000FF"/>
                </a:solidFill>
                <a:latin typeface="Times New Roman" pitchFamily="18" charset="0"/>
                <a:cs typeface="Times New Roman" pitchFamily="18" charset="0"/>
              </a:rPr>
              <a:t>VÀ CÁC EM HỌC SINH</a:t>
            </a:r>
            <a:endParaRPr lang="vi-VN" sz="4800" b="1" dirty="0">
              <a:solidFill>
                <a:srgbClr val="0000FF"/>
              </a:solidFill>
              <a:latin typeface="Times New Roman" pitchFamily="18" charset="0"/>
              <a:cs typeface="Times New Roman" pitchFamily="18" charset="0"/>
            </a:endParaRPr>
          </a:p>
        </p:txBody>
      </p:sp>
      <p:sp>
        <p:nvSpPr>
          <p:cNvPr id="7" name="WordArt 5"/>
          <p:cNvSpPr>
            <a:spLocks noChangeArrowheads="1" noChangeShapeType="1" noTextEdit="1"/>
          </p:cNvSpPr>
          <p:nvPr/>
        </p:nvSpPr>
        <p:spPr bwMode="auto">
          <a:xfrm>
            <a:off x="0" y="3810000"/>
            <a:ext cx="9144000" cy="2057400"/>
          </a:xfrm>
          <a:prstGeom prst="rect">
            <a:avLst/>
          </a:prstGeom>
        </p:spPr>
        <p:txBody>
          <a:bodyPr wrap="none" fromWordArt="1">
            <a:prstTxWarp prst="textPlain">
              <a:avLst>
                <a:gd name="adj" fmla="val 50000"/>
              </a:avLst>
            </a:prstTxWarp>
          </a:bodyPr>
          <a:lstStyle/>
          <a:p>
            <a:pPr algn="ct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Chuùc</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quyù</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thaày</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coâ</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vaø</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caùc</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em</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hoïc</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sinh</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p>
          <a:p>
            <a:pPr algn="ct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maïnh</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khoûe</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vaø</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thaønh</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ñaït</a:t>
            </a:r>
            <a:endPar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descr="Tại sao chữ AMBULANCE trên đầu xe cứu thương lại phải viết ngược từ phải sang trái? (ảnh 1)"/>
          <p:cNvPicPr/>
          <p:nvPr/>
        </p:nvPicPr>
        <p:blipFill>
          <a:blip r:embed="rId3"/>
          <a:srcRect/>
          <a:stretch>
            <a:fillRect/>
          </a:stretch>
        </p:blipFill>
        <p:spPr bwMode="auto">
          <a:xfrm>
            <a:off x="0" y="0"/>
            <a:ext cx="9144000" cy="3505200"/>
          </a:xfrm>
          <a:prstGeom prst="rect">
            <a:avLst/>
          </a:prstGeom>
          <a:noFill/>
          <a:ln w="9525">
            <a:noFill/>
            <a:miter lim="800000"/>
            <a:headEnd/>
            <a:tailEnd/>
          </a:ln>
        </p:spPr>
      </p:pic>
      <p:sp>
        <p:nvSpPr>
          <p:cNvPr id="4" name="Rectangle 3"/>
          <p:cNvSpPr/>
          <p:nvPr/>
        </p:nvSpPr>
        <p:spPr>
          <a:xfrm>
            <a:off x="152400" y="3581400"/>
            <a:ext cx="8991600" cy="3046988"/>
          </a:xfrm>
          <a:prstGeom prst="rect">
            <a:avLst/>
          </a:prstGeom>
        </p:spPr>
        <p:txBody>
          <a:bodyPr wrap="square">
            <a:spAutoFit/>
          </a:bodyPr>
          <a:lstStyle/>
          <a:p>
            <a:r>
              <a:rPr lang="en-US" sz="3200" b="1" dirty="0" err="1" smtClean="0">
                <a:solidFill>
                  <a:srgbClr val="7030A0"/>
                </a:solidFill>
                <a:latin typeface="Times New Roman" pitchFamily="18" charset="0"/>
                <a:cs typeface="Times New Roman" pitchFamily="18" charset="0"/>
              </a:rPr>
              <a:t>Chữ</a:t>
            </a:r>
            <a:r>
              <a:rPr lang="en-US" sz="3200" b="1" dirty="0" smtClean="0">
                <a:solidFill>
                  <a:srgbClr val="7030A0"/>
                </a:solidFill>
                <a:latin typeface="Times New Roman" pitchFamily="18" charset="0"/>
                <a:cs typeface="Times New Roman" pitchFamily="18" charset="0"/>
              </a:rPr>
              <a:t> AMBULANCE </a:t>
            </a:r>
            <a:r>
              <a:rPr lang="en-US" sz="3200" b="1" dirty="0" err="1" smtClean="0">
                <a:solidFill>
                  <a:srgbClr val="7030A0"/>
                </a:solidFill>
                <a:latin typeface="Times New Roman" pitchFamily="18" charset="0"/>
                <a:cs typeface="Times New Roman" pitchFamily="18" charset="0"/>
              </a:rPr>
              <a:t>trên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đầu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xe</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cứu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thương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được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viết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ngược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từ</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phải</a:t>
            </a:r>
            <a:r>
              <a:rPr lang="en-US" sz="3200" b="1" dirty="0" smtClean="0">
                <a:solidFill>
                  <a:srgbClr val="7030A0"/>
                </a:solidFill>
                <a:latin typeface="Times New Roman" pitchFamily="18" charset="0"/>
                <a:cs typeface="Times New Roman" pitchFamily="18" charset="0"/>
              </a:rPr>
              <a:t> sang </a:t>
            </a:r>
            <a:r>
              <a:rPr lang="en-US" sz="3200" b="1" dirty="0" err="1" smtClean="0">
                <a:solidFill>
                  <a:srgbClr val="7030A0"/>
                </a:solidFill>
                <a:latin typeface="Times New Roman" pitchFamily="18" charset="0"/>
                <a:cs typeface="Times New Roman" pitchFamily="18" charset="0"/>
              </a:rPr>
              <a:t>trái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nhằm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mục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đích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để</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người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đường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khi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nhìn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vào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gương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chiếu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hậu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của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mình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sẽ</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thuận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lợi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đọc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được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chữ</a:t>
            </a:r>
            <a:r>
              <a:rPr lang="en-US" sz="3200" b="1" dirty="0" smtClean="0">
                <a:solidFill>
                  <a:srgbClr val="7030A0"/>
                </a:solidFill>
                <a:latin typeface="Times New Roman" pitchFamily="18" charset="0"/>
                <a:cs typeface="Times New Roman" pitchFamily="18" charset="0"/>
              </a:rPr>
              <a:t> “AMBULANCE” </a:t>
            </a:r>
            <a:r>
              <a:rPr lang="en-US" sz="3200" b="1" dirty="0" err="1" smtClean="0">
                <a:solidFill>
                  <a:srgbClr val="7030A0"/>
                </a:solidFill>
                <a:latin typeface="Times New Roman" pitchFamily="18" charset="0"/>
                <a:cs typeface="Times New Roman" pitchFamily="18" charset="0"/>
              </a:rPr>
              <a:t>theo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chiều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xuôi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từ</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dễ</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dàng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nhận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ra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xe</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cứu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thương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mà</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chủ</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động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nhường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đường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xe</a:t>
            </a:r>
            <a:r>
              <a:rPr lang="en-US" sz="3200" b="1" dirty="0" smtClean="0">
                <a:solidFill>
                  <a:srgbClr val="7030A0"/>
                </a:solidFill>
                <a:latin typeface="Times New Roman" pitchFamily="18" charset="0"/>
                <a:cs typeface="Times New Roman" pitchFamily="18" charset="0"/>
              </a:rPr>
              <a:t> qua.</a:t>
            </a:r>
            <a:r>
              <a:rPr lang="vi-VN" sz="3200" b="1" i="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Powerpoint đẹp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1524000"/>
            <a:ext cx="9144000" cy="3785652"/>
          </a:xfrm>
          <a:prstGeom prst="rect">
            <a:avLst/>
          </a:prstGeom>
          <a:noFill/>
        </p:spPr>
        <p:txBody>
          <a:bodyPr wrap="square" lIns="91440" tIns="45720" rIns="91440" bIns="45720">
            <a:spAutoFit/>
          </a:bodyPr>
          <a:lstStyle/>
          <a:p>
            <a:pPr algn="ctr"/>
            <a:r>
              <a:rPr lang="vi-VN" sz="8000" b="1" kern="10" cap="none" spc="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a:cs typeface="Times New Roman"/>
              </a:rPr>
              <a:t> </a:t>
            </a:r>
            <a:r>
              <a:rPr lang="vi-VN" sz="8000" b="1" kern="10"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a:cs typeface="Times New Roman"/>
              </a:rPr>
              <a:t>Bài </a:t>
            </a:r>
            <a:r>
              <a:rPr lang="vi-VN" sz="8000" b="1" kern="1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a:cs typeface="Times New Roman"/>
              </a:rPr>
              <a:t>17: </a:t>
            </a:r>
          </a:p>
          <a:p>
            <a:pPr algn="ctr"/>
            <a:r>
              <a:rPr lang="vi-VN" sz="8000" b="1" kern="1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a:cs typeface="Times New Roman"/>
              </a:rPr>
              <a:t>Ảnh của vật qua gương phẳng </a:t>
            </a:r>
            <a:endParaRPr lang="en-US" sz="8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ackground nền xanh góc tròn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6667210" cy="646331"/>
          </a:xfrm>
          <a:prstGeom prst="rect">
            <a:avLst/>
          </a:prstGeom>
        </p:spPr>
        <p:txBody>
          <a:bodyPr wrap="none">
            <a:spAutoFit/>
          </a:bodyPr>
          <a:lstStyle/>
          <a:p>
            <a:r>
              <a:rPr lang="en-US" sz="3600" b="1" dirty="0" smtClean="0">
                <a:solidFill>
                  <a:srgbClr val="FFFF00"/>
                </a:solidFill>
                <a:latin typeface="Times New Roman" pitchFamily="18" charset="0"/>
                <a:cs typeface="Times New Roman" pitchFamily="18" charset="0"/>
              </a:rPr>
              <a:t>I. </a:t>
            </a:r>
            <a:r>
              <a:rPr lang="en-US" sz="3600" b="1" dirty="0" err="1" smtClean="0">
                <a:solidFill>
                  <a:srgbClr val="FFFF00"/>
                </a:solidFill>
                <a:latin typeface="Times New Roman" pitchFamily="18" charset="0"/>
                <a:cs typeface="Times New Roman" pitchFamily="18" charset="0"/>
              </a:rPr>
              <a:t>Ảnh</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của</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vật</a:t>
            </a:r>
            <a:r>
              <a:rPr lang="en-US" sz="3600" b="1" dirty="0" smtClean="0">
                <a:solidFill>
                  <a:srgbClr val="FFFF00"/>
                </a:solidFill>
                <a:latin typeface="Times New Roman" pitchFamily="18" charset="0"/>
                <a:cs typeface="Times New Roman" pitchFamily="18" charset="0"/>
              </a:rPr>
              <a:t> qua </a:t>
            </a:r>
            <a:r>
              <a:rPr lang="en-US" sz="3600" b="1" dirty="0" err="1" smtClean="0">
                <a:solidFill>
                  <a:srgbClr val="FFFF00"/>
                </a:solidFill>
                <a:latin typeface="Times New Roman" pitchFamily="18" charset="0"/>
                <a:cs typeface="Times New Roman" pitchFamily="18" charset="0"/>
              </a:rPr>
              <a:t>gương</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phẳng</a:t>
            </a:r>
            <a:r>
              <a:rPr lang="vi-VN" sz="3600" b="1" dirty="0" smtClean="0">
                <a:solidFill>
                  <a:srgbClr val="FFFF00"/>
                </a:solidFill>
                <a:latin typeface="Times New Roman" pitchFamily="18" charset="0"/>
                <a:cs typeface="Times New Roman" pitchFamily="18" charset="0"/>
              </a:rPr>
              <a:t> </a:t>
            </a:r>
            <a:endParaRPr lang="en-US" sz="3600" dirty="0">
              <a:solidFill>
                <a:srgbClr val="FFFF00"/>
              </a:solidFill>
              <a:latin typeface="Times New Roman" pitchFamily="18" charset="0"/>
              <a:cs typeface="Times New Roman" pitchFamily="18" charset="0"/>
            </a:endParaRPr>
          </a:p>
        </p:txBody>
      </p:sp>
      <p:sp>
        <p:nvSpPr>
          <p:cNvPr id="4" name="Rectangle 3"/>
          <p:cNvSpPr/>
          <p:nvPr/>
        </p:nvSpPr>
        <p:spPr>
          <a:xfrm>
            <a:off x="0" y="6858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Hình ảnh của vật nhìn thấy trong gương phẳng được gọi là ảnh của vật qua gương phẳng</a:t>
            </a:r>
            <a:endParaRPr lang="en-US" sz="3600" dirty="0">
              <a:latin typeface="Times New Roman" pitchFamily="18" charset="0"/>
              <a:cs typeface="Times New Roman" pitchFamily="18" charset="0"/>
            </a:endParaRPr>
          </a:p>
        </p:txBody>
      </p:sp>
      <p:sp>
        <p:nvSpPr>
          <p:cNvPr id="5" name="Rectangle 4"/>
          <p:cNvSpPr/>
          <p:nvPr/>
        </p:nvSpPr>
        <p:spPr>
          <a:xfrm>
            <a:off x="0" y="1905000"/>
            <a:ext cx="2903359" cy="646331"/>
          </a:xfrm>
          <a:prstGeom prst="rect">
            <a:avLst/>
          </a:prstGeom>
        </p:spPr>
        <p:txBody>
          <a:bodyPr wrap="none">
            <a:spAutoFit/>
          </a:bodyPr>
          <a:lstStyle/>
          <a:p>
            <a:r>
              <a:rPr lang="vi-VN" sz="3600" b="1" dirty="0" smtClean="0">
                <a:solidFill>
                  <a:srgbClr val="FF0000"/>
                </a:solidFill>
                <a:latin typeface="Times New Roman" pitchFamily="18" charset="0"/>
                <a:cs typeface="Times New Roman" pitchFamily="18" charset="0"/>
              </a:rPr>
              <a:t>Một số ví dụ :</a:t>
            </a:r>
            <a:endParaRPr lang="en-US" dirty="0">
              <a:solidFill>
                <a:srgbClr val="FF0000"/>
              </a:solidFill>
            </a:endParaRPr>
          </a:p>
        </p:txBody>
      </p:sp>
      <p:sp>
        <p:nvSpPr>
          <p:cNvPr id="6" name="Rectangle 5"/>
          <p:cNvSpPr/>
          <p:nvPr/>
        </p:nvSpPr>
        <p:spPr>
          <a:xfrm>
            <a:off x="0" y="2514600"/>
            <a:ext cx="6872394" cy="646331"/>
          </a:xfrm>
          <a:prstGeom prst="rect">
            <a:avLst/>
          </a:prstGeom>
        </p:spPr>
        <p:txBody>
          <a:bodyPr wrap="none">
            <a:spAutoFit/>
          </a:bodyPr>
          <a:lstStyle/>
          <a:p>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mèo</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7" name="Picture 6" descr="Hãy nêu thêm ví dụ về ảnh của vật qua gương phẳng hoặc các mặt phản xạ khác (ảnh 2)"/>
          <p:cNvPicPr/>
          <p:nvPr/>
        </p:nvPicPr>
        <p:blipFill>
          <a:blip r:embed="rId3"/>
          <a:srcRect/>
          <a:stretch>
            <a:fillRect/>
          </a:stretch>
        </p:blipFill>
        <p:spPr bwMode="auto">
          <a:xfrm>
            <a:off x="2209800" y="3200400"/>
            <a:ext cx="51816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ình ảnh background nền xanh mây trắ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7" name="Rectangle 1"/>
          <p:cNvSpPr>
            <a:spLocks noChangeArrowheads="1"/>
          </p:cNvSpPr>
          <p:nvPr/>
        </p:nvSpPr>
        <p:spPr bwMode="auto">
          <a:xfrm>
            <a:off x="0" y="0"/>
            <a:ext cx="845135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Ảnh</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của</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tháp</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rùa</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trên</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mặt</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nước</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phẳng</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lặng</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 name="Picture 3" descr="Hãy nêu thêm ví dụ về ảnh của vật qua gương phẳng hoặc các mặt phản xạ khác (ảnh 3)"/>
          <p:cNvPicPr/>
          <p:nvPr/>
        </p:nvPicPr>
        <p:blipFill>
          <a:blip r:embed="rId3"/>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blinds(horizontal)">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0000"/>
                </a:solidFill>
              </a:rPr>
              <a:t>TIẾT 2</a:t>
            </a:r>
            <a:endParaRPr lang="en-US" u="sng">
              <a:solidFill>
                <a:srgbClr val="FF0000"/>
              </a:solidFill>
            </a:endParaRPr>
          </a:p>
        </p:txBody>
      </p:sp>
    </p:spTree>
    <p:extLst>
      <p:ext uri="{BB962C8B-B14F-4D97-AF65-F5344CB8AC3E}">
        <p14:creationId xmlns:p14="http://schemas.microsoft.com/office/powerpoint/2010/main" val="394996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ảnh background những mảng màu tươi x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646598" cy="646331"/>
          </a:xfrm>
          <a:prstGeom prst="rect">
            <a:avLst/>
          </a:prstGeom>
        </p:spPr>
        <p:txBody>
          <a:bodyPr wrap="none">
            <a:spAutoFit/>
          </a:bodyPr>
          <a:lstStyle/>
          <a:p>
            <a:r>
              <a:rPr lang="vi-VN" sz="3600" b="1" dirty="0" smtClean="0">
                <a:solidFill>
                  <a:srgbClr val="002060"/>
                </a:solidFill>
                <a:latin typeface="Times New Roman" pitchFamily="18" charset="0"/>
                <a:cs typeface="Times New Roman" pitchFamily="18" charset="0"/>
              </a:rPr>
              <a:t>II. Tính chất ảnh của vật qua gương phẳng</a:t>
            </a:r>
            <a:endParaRPr lang="vi-VN" sz="3600" b="1" dirty="0">
              <a:solidFill>
                <a:srgbClr val="002060"/>
              </a:solidFill>
              <a:latin typeface="Times New Roman" pitchFamily="18" charset="0"/>
              <a:cs typeface="Times New Roman" pitchFamily="18" charset="0"/>
            </a:endParaRPr>
          </a:p>
        </p:txBody>
      </p:sp>
      <p:sp>
        <p:nvSpPr>
          <p:cNvPr id="4" name="Rectangle 3"/>
          <p:cNvSpPr/>
          <p:nvPr/>
        </p:nvSpPr>
        <p:spPr>
          <a:xfrm>
            <a:off x="0" y="685800"/>
            <a:ext cx="2462534" cy="646331"/>
          </a:xfrm>
          <a:prstGeom prst="rect">
            <a:avLst/>
          </a:prstGeom>
        </p:spPr>
        <p:txBody>
          <a:bodyPr wrap="none">
            <a:spAutoFit/>
          </a:bodyPr>
          <a:lstStyle/>
          <a:p>
            <a:r>
              <a:rPr lang="en-US" sz="3600" b="1" dirty="0" smtClean="0">
                <a:latin typeface="Times New Roman" pitchFamily="18" charset="0"/>
                <a:cs typeface="Times New Roman" pitchFamily="18" charset="0"/>
              </a:rPr>
              <a:t>1.</a:t>
            </a:r>
            <a:r>
              <a:rPr lang="en-US" sz="3600"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Dự</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đoán</a:t>
            </a:r>
            <a:r>
              <a:rPr lang="en-US" sz="3600" b="1"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pic>
        <p:nvPicPr>
          <p:cNvPr id="13314" name="Picture 2" descr="Hình ảnh Minh Họa Của Người Phụ Nữ Xinh đẹp đứng Với Son Môi Trước Gương  PNG , Phẳng, ấm, đỏ minh họa trên Pngtree, Nhuận bút"/>
          <p:cNvPicPr>
            <a:picLocks noChangeAspect="1" noChangeArrowheads="1"/>
          </p:cNvPicPr>
          <p:nvPr/>
        </p:nvPicPr>
        <p:blipFill>
          <a:blip r:embed="rId3"/>
          <a:srcRect/>
          <a:stretch>
            <a:fillRect/>
          </a:stretch>
        </p:blipFill>
        <p:spPr bwMode="auto">
          <a:xfrm>
            <a:off x="0" y="1371600"/>
            <a:ext cx="2857500" cy="2895600"/>
          </a:xfrm>
          <a:prstGeom prst="rect">
            <a:avLst/>
          </a:prstGeom>
          <a:noFill/>
        </p:spPr>
      </p:pic>
      <p:sp>
        <p:nvSpPr>
          <p:cNvPr id="6" name="Explosion 1 5"/>
          <p:cNvSpPr/>
          <p:nvPr/>
        </p:nvSpPr>
        <p:spPr>
          <a:xfrm>
            <a:off x="2819400" y="1219200"/>
            <a:ext cx="6324600" cy="4876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FF00"/>
                </a:solidFill>
                <a:latin typeface="Times New Roman" pitchFamily="18" charset="0"/>
                <a:cs typeface="Times New Roman" pitchFamily="18" charset="0"/>
              </a:rPr>
              <a:t>Có</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thể</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thu</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được</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ảnh</a:t>
            </a:r>
            <a:r>
              <a:rPr lang="en-US" sz="3600" dirty="0" smtClean="0">
                <a:solidFill>
                  <a:srgbClr val="FFFF00"/>
                </a:solidFill>
                <a:latin typeface="Times New Roman" pitchFamily="18" charset="0"/>
                <a:cs typeface="Times New Roman" pitchFamily="18" charset="0"/>
              </a:rPr>
              <a:t> qua </a:t>
            </a:r>
            <a:r>
              <a:rPr lang="en-US" sz="3600" dirty="0" err="1" smtClean="0">
                <a:solidFill>
                  <a:srgbClr val="FFFF00"/>
                </a:solidFill>
                <a:latin typeface="Times New Roman" pitchFamily="18" charset="0"/>
                <a:cs typeface="Times New Roman" pitchFamily="18" charset="0"/>
              </a:rPr>
              <a:t>gương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phẳng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trên</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màn</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chắn</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không</a:t>
            </a:r>
            <a:r>
              <a:rPr lang="en-US" dirty="0" smtClean="0"/>
              <a:t>?</a:t>
            </a:r>
            <a:r>
              <a:rPr lang="vi-VN" dirty="0" smtClean="0"/>
              <a:t> </a:t>
            </a:r>
            <a:endParaRPr lang="en-US" dirty="0"/>
          </a:p>
        </p:txBody>
      </p:sp>
      <p:sp>
        <p:nvSpPr>
          <p:cNvPr id="7" name="Rectangle 6"/>
          <p:cNvSpPr/>
          <p:nvPr/>
        </p:nvSpPr>
        <p:spPr>
          <a:xfrm>
            <a:off x="2819400" y="1066800"/>
            <a:ext cx="6324600" cy="1754326"/>
          </a:xfrm>
          <a:prstGeom prst="rect">
            <a:avLst/>
          </a:prstGeom>
        </p:spPr>
        <p:txBody>
          <a:bodyPr wrap="square">
            <a:spAutoFit/>
          </a:bodyPr>
          <a:lstStyle/>
          <a:p>
            <a:r>
              <a:rPr lang="en-US" sz="3600" b="1" dirty="0" err="1" smtClean="0">
                <a:solidFill>
                  <a:srgbClr val="7030A0"/>
                </a:solidFill>
                <a:latin typeface="Times New Roman" pitchFamily="18" charset="0"/>
                <a:cs typeface="Times New Roman" pitchFamily="18" charset="0"/>
              </a:rPr>
              <a:t>Ảnh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của</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vật</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tạo</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bởi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gương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phẳng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không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thu</a:t>
            </a:r>
            <a:r>
              <a:rPr lang="vi-VN" sz="3600" b="1" dirty="0" smtClean="0">
                <a:solidFill>
                  <a:srgbClr val="7030A0"/>
                </a:solidFill>
                <a:latin typeface="Times New Roman" pitchFamily="18" charset="0"/>
                <a:cs typeface="Times New Roman" pitchFamily="18" charset="0"/>
              </a:rPr>
              <a:t> ( hứng)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được</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trên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màn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chắn</a:t>
            </a:r>
            <a:endParaRPr lang="en-US" sz="3600" b="1" dirty="0">
              <a:solidFill>
                <a:srgbClr val="7030A0"/>
              </a:solidFill>
              <a:latin typeface="Times New Roman" pitchFamily="18" charset="0"/>
              <a:cs typeface="Times New Roman" pitchFamily="18" charset="0"/>
            </a:endParaRPr>
          </a:p>
        </p:txBody>
      </p:sp>
      <p:sp>
        <p:nvSpPr>
          <p:cNvPr id="8" name="Rectangle 7"/>
          <p:cNvSpPr/>
          <p:nvPr/>
        </p:nvSpPr>
        <p:spPr>
          <a:xfrm>
            <a:off x="0" y="4800600"/>
            <a:ext cx="8915400" cy="1200329"/>
          </a:xfrm>
          <a:prstGeom prst="rect">
            <a:avLst/>
          </a:prstGeom>
        </p:spPr>
        <p:txBody>
          <a:bodyPr wrap="square">
            <a:spAutoFit/>
          </a:bodyPr>
          <a:lstStyle/>
          <a:p>
            <a:r>
              <a:rPr lang="en-US" sz="3600" dirty="0" err="1" smtClean="0">
                <a:solidFill>
                  <a:srgbClr val="FF0000"/>
                </a:solidFill>
                <a:latin typeface="Times New Roman" pitchFamily="18" charset="0"/>
                <a:cs typeface="Times New Roman" pitchFamily="18" charset="0"/>
              </a:rPr>
              <a:t>Khoảng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ảnh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tới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gương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phẳng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vi-VN" sz="3600" dirty="0" smtClean="0">
                <a:solidFill>
                  <a:srgbClr val="FF0000"/>
                </a:solidFill>
                <a:latin typeface="Times New Roman" pitchFamily="18" charset="0"/>
                <a:cs typeface="Times New Roman" pitchFamily="18" charset="0"/>
              </a:rPr>
              <a:t>bằng </a:t>
            </a:r>
            <a:r>
              <a:rPr lang="en-US" sz="3600" dirty="0" err="1" smtClean="0">
                <a:solidFill>
                  <a:srgbClr val="FF0000"/>
                </a:solidFill>
                <a:latin typeface="Times New Roman" pitchFamily="18" charset="0"/>
                <a:cs typeface="Times New Roman" pitchFamily="18" charset="0"/>
              </a:rPr>
              <a:t>khoảng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vật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tới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gương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phẳng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không</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9" name="Rectangle 8"/>
          <p:cNvSpPr/>
          <p:nvPr/>
        </p:nvSpPr>
        <p:spPr>
          <a:xfrm>
            <a:off x="2971800" y="2819400"/>
            <a:ext cx="6172200" cy="1754326"/>
          </a:xfrm>
          <a:prstGeom prst="rect">
            <a:avLst/>
          </a:prstGeom>
        </p:spPr>
        <p:txBody>
          <a:bodyPr wrap="square">
            <a:spAutoFit/>
          </a:bodyPr>
          <a:lstStyle/>
          <a:p>
            <a:r>
              <a:rPr lang="en-US" sz="3600" b="1" dirty="0" err="1" smtClean="0">
                <a:solidFill>
                  <a:srgbClr val="00B050"/>
                </a:solidFill>
                <a:latin typeface="Times New Roman" pitchFamily="18" charset="0"/>
                <a:cs typeface="Times New Roman" pitchFamily="18" charset="0"/>
              </a:rPr>
              <a:t>Khoảng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cách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từ</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ảnh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tới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gương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phẳng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bằng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khoảng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cách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từ</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vật</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tới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gương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phẳng</a:t>
            </a:r>
            <a:endParaRPr lang="en-US" sz="3600" b="1" dirty="0">
              <a:solidFill>
                <a:srgbClr val="00B050"/>
              </a:solidFill>
              <a:latin typeface="Times New Roman" pitchFamily="18" charset="0"/>
              <a:cs typeface="Times New Roman" pitchFamily="18" charset="0"/>
            </a:endParaRPr>
          </a:p>
        </p:txBody>
      </p:sp>
      <p:sp>
        <p:nvSpPr>
          <p:cNvPr id="10" name="Rectangle 9"/>
          <p:cNvSpPr/>
          <p:nvPr/>
        </p:nvSpPr>
        <p:spPr>
          <a:xfrm>
            <a:off x="0" y="5029200"/>
            <a:ext cx="8892178" cy="646331"/>
          </a:xfrm>
          <a:prstGeom prst="rect">
            <a:avLst/>
          </a:prstGeom>
        </p:spPr>
        <p:txBody>
          <a:bodyPr wrap="none">
            <a:spAutoFit/>
          </a:bodyPr>
          <a:lstStyle/>
          <a:p>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11" name="Rectangle 10"/>
          <p:cNvSpPr/>
          <p:nvPr/>
        </p:nvSpPr>
        <p:spPr>
          <a:xfrm>
            <a:off x="1925357" y="4495800"/>
            <a:ext cx="7218643" cy="646331"/>
          </a:xfrm>
          <a:prstGeom prst="rect">
            <a:avLst/>
          </a:prstGeom>
        </p:spPr>
        <p:txBody>
          <a:bodyPr wrap="none">
            <a:spAutoFit/>
          </a:bodyPr>
          <a:lstStyle/>
          <a:p>
            <a:r>
              <a:rPr lang="en-US" sz="3600" b="1" dirty="0" err="1" smtClean="0">
                <a:latin typeface="Times New Roman" pitchFamily="18" charset="0"/>
                <a:cs typeface="Times New Roman" pitchFamily="18" charset="0"/>
              </a:rPr>
              <a:t>Độ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lớn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ảnh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bằng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lớn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vật</a:t>
            </a:r>
            <a:r>
              <a:rPr lang="en-US" b="1"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 calcmode="lin" valueType="num">
                                      <p:cBhvr additive="base">
                                        <p:cTn id="17" dur="5000" fill="hold"/>
                                        <p:tgtEl>
                                          <p:spTgt spid="13314"/>
                                        </p:tgtEl>
                                        <p:attrNameLst>
                                          <p:attrName>ppt_x</p:attrName>
                                        </p:attrNameLst>
                                      </p:cBhvr>
                                      <p:tavLst>
                                        <p:tav tm="0">
                                          <p:val>
                                            <p:strVal val="#ppt_x"/>
                                          </p:val>
                                        </p:tav>
                                        <p:tav tm="100000">
                                          <p:val>
                                            <p:strVal val="#ppt_x"/>
                                          </p:val>
                                        </p:tav>
                                      </p:tavLst>
                                    </p:anim>
                                    <p:anim calcmode="lin" valueType="num">
                                      <p:cBhvr additive="base">
                                        <p:cTn id="18" dur="50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arn(in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8">
                                            <p:txEl>
                                              <p:pRg st="0" end="0"/>
                                            </p:txEl>
                                          </p:spTgt>
                                        </p:tgtEl>
                                      </p:cBhvr>
                                    </p:animEffect>
                                    <p:set>
                                      <p:cBhvr>
                                        <p:cTn id="43"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4)">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linds(horizontal)">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7" grpId="0"/>
      <p:bldP spid="9" grpId="0"/>
      <p:bldP spid="10" grpId="0"/>
      <p:bldP spid="10" grpId="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1698</Words>
  <Application>Microsoft Office PowerPoint</Application>
  <PresentationFormat>On-screen Show (4:3)</PresentationFormat>
  <Paragraphs>138</Paragraphs>
  <Slides>33</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Fira Sans Extra Condensed Medium</vt:lpstr>
      <vt:lpstr>Roboto</vt:lpstr>
      <vt:lpstr>Times New Roman</vt:lpstr>
      <vt:lpstr>VNI-Times</vt:lpstr>
      <vt:lpstr>Office Theme</vt:lpstr>
      <vt:lpstr>PowerPoint Presentation</vt:lpstr>
      <vt:lpstr>TIẾT 1</vt:lpstr>
      <vt:lpstr>PowerPoint Presentation</vt:lpstr>
      <vt:lpstr>PowerPoint Presentation</vt:lpstr>
      <vt:lpstr>PowerPoint Presentation</vt:lpstr>
      <vt:lpstr>PowerPoint Presentation</vt:lpstr>
      <vt:lpstr>PowerPoint Presentation</vt:lpstr>
      <vt:lpstr>TIẾT 2</vt:lpstr>
      <vt:lpstr>PowerPoint Presentation</vt:lpstr>
      <vt:lpstr>PowerPoint Presentation</vt:lpstr>
      <vt:lpstr>PowerPoint Presentation</vt:lpstr>
      <vt:lpstr>PowerPoint Presentation</vt:lpstr>
      <vt:lpstr>PowerPoint Presentation</vt:lpstr>
      <vt:lpstr>TIẾT 3</vt:lpstr>
      <vt:lpstr>PowerPoint Presentation</vt:lpstr>
      <vt:lpstr>PowerPoint Presentation</vt:lpstr>
      <vt:lpstr>PowerPoint Presentation</vt:lpstr>
      <vt:lpstr>PowerPoint Presentation</vt:lpstr>
      <vt:lpstr>TIẾT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75</cp:revision>
  <dcterms:created xsi:type="dcterms:W3CDTF">2021-11-04T07:40:46Z</dcterms:created>
  <dcterms:modified xsi:type="dcterms:W3CDTF">2022-07-08T11:47:27Z</dcterms:modified>
</cp:coreProperties>
</file>